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1"/>
  </p:notesMasterIdLst>
  <p:sldIdLst>
    <p:sldId id="310" r:id="rId2"/>
    <p:sldId id="256" r:id="rId3"/>
    <p:sldId id="372" r:id="rId4"/>
    <p:sldId id="373" r:id="rId5"/>
    <p:sldId id="483" r:id="rId6"/>
    <p:sldId id="550" r:id="rId7"/>
    <p:sldId id="551" r:id="rId8"/>
    <p:sldId id="552" r:id="rId9"/>
    <p:sldId id="555" r:id="rId10"/>
    <p:sldId id="553" r:id="rId11"/>
    <p:sldId id="556" r:id="rId12"/>
    <p:sldId id="561" r:id="rId13"/>
    <p:sldId id="558" r:id="rId14"/>
    <p:sldId id="557" r:id="rId15"/>
    <p:sldId id="559" r:id="rId16"/>
    <p:sldId id="560" r:id="rId17"/>
    <p:sldId id="562" r:id="rId18"/>
    <p:sldId id="563" r:id="rId19"/>
    <p:sldId id="564" r:id="rId20"/>
    <p:sldId id="537" r:id="rId21"/>
    <p:sldId id="565" r:id="rId22"/>
    <p:sldId id="566" r:id="rId23"/>
    <p:sldId id="543" r:id="rId24"/>
    <p:sldId id="567" r:id="rId25"/>
    <p:sldId id="569" r:id="rId26"/>
    <p:sldId id="568" r:id="rId27"/>
    <p:sldId id="570" r:id="rId28"/>
    <p:sldId id="571" r:id="rId29"/>
    <p:sldId id="572" r:id="rId30"/>
    <p:sldId id="573" r:id="rId31"/>
    <p:sldId id="574" r:id="rId32"/>
    <p:sldId id="575" r:id="rId33"/>
    <p:sldId id="576" r:id="rId34"/>
    <p:sldId id="578" r:id="rId35"/>
    <p:sldId id="577" r:id="rId36"/>
    <p:sldId id="579" r:id="rId37"/>
    <p:sldId id="580" r:id="rId38"/>
    <p:sldId id="581" r:id="rId39"/>
    <p:sldId id="289" r:id="rId40"/>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105" initials="1" lastIdx="2" clrIdx="0">
    <p:extLst>
      <p:ext uri="{19B8F6BF-5375-455C-9EA6-DF929625EA0E}">
        <p15:presenceInfo xmlns:p15="http://schemas.microsoft.com/office/powerpoint/2012/main" userId="10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CC00"/>
    <a:srgbClr val="C00000"/>
    <a:srgbClr val="CCCCFF"/>
    <a:srgbClr val="DA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323" autoAdjust="0"/>
    <p:restoredTop sz="94160" autoAdjust="0"/>
  </p:normalViewPr>
  <p:slideViewPr>
    <p:cSldViewPr snapToGrid="0" showGuides="1">
      <p:cViewPr varScale="1">
        <p:scale>
          <a:sx n="142" d="100"/>
          <a:sy n="142" d="100"/>
        </p:scale>
        <p:origin x="846" y="120"/>
      </p:cViewPr>
      <p:guideLst>
        <p:guide orient="horz" pos="1620"/>
        <p:guide pos="2880"/>
      </p:guideLst>
    </p:cSldViewPr>
  </p:slideViewPr>
  <p:notesTextViewPr>
    <p:cViewPr>
      <p:scale>
        <a:sx n="1" d="1"/>
        <a:sy n="1" d="1"/>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A464F1-3FF6-4684-914E-3FFC6B422175}" type="datetimeFigureOut">
              <a:rPr lang="zh-CN" altLang="en-US" smtClean="0"/>
              <a:pPr/>
              <a:t>2020/7/23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A779FD-D16A-4B4E-A7C4-CB4F4D0A391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63A779FD-D16A-4B4E-A7C4-CB4F4D0A391C}" type="slidenum">
              <a:rPr lang="zh-CN" altLang="en-US" smtClean="0"/>
              <a:pPr/>
              <a:t>1</a:t>
            </a:fld>
            <a:endParaRPr lang="zh-CN" altLang="en-US"/>
          </a:p>
        </p:txBody>
      </p:sp>
    </p:spTree>
    <p:extLst>
      <p:ext uri="{BB962C8B-B14F-4D97-AF65-F5344CB8AC3E}">
        <p14:creationId xmlns:p14="http://schemas.microsoft.com/office/powerpoint/2010/main" val="5324208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63A779FD-D16A-4B4E-A7C4-CB4F4D0A391C}" type="slidenum">
              <a:rPr lang="zh-CN" altLang="en-US" smtClean="0"/>
              <a:pPr/>
              <a:t>39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标题和竖排文字">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标题和内容">
    <p:spTree>
      <p:nvGrpSpPr>
        <p:cNvPr id="1" name=""/>
        <p:cNvGrpSpPr/>
        <p:nvPr/>
      </p:nvGrpSpPr>
      <p:grpSpPr>
        <a:xfrm>
          <a:off x="0" y="0"/>
          <a:ext cx="0" cy="0"/>
          <a:chOff x="0" y="0"/>
          <a:chExt cx="0" cy="0"/>
        </a:xfrm>
      </p:grpSpPr>
      <p:sp>
        <p:nvSpPr>
          <p:cNvPr id="8" name="矩形 7"/>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4" name="直接连接符 3"/>
          <p:cNvCxnSpPr/>
          <p:nvPr userDrawn="1"/>
        </p:nvCxnSpPr>
        <p:spPr>
          <a:xfrm>
            <a:off x="604270" y="555526"/>
            <a:ext cx="829264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cstate="print">
            <a:lum/>
          </a:blip>
          <a:srcRect/>
          <a:stretch>
            <a:fillRect/>
          </a:stretch>
        </a:blipFill>
        <a:effectLst/>
      </p:bgPr>
    </p:bg>
    <p:spTree>
      <p:nvGrpSpPr>
        <p:cNvPr id="1" name=""/>
        <p:cNvGrpSpPr/>
        <p:nvPr/>
      </p:nvGrpSpPr>
      <p:grpSpPr>
        <a:xfrm>
          <a:off x="0" y="0"/>
          <a:ext cx="0" cy="0"/>
          <a:chOff x="0" y="0"/>
          <a:chExt cx="0" cy="0"/>
        </a:xfrm>
      </p:grpSpPr>
      <p:sp>
        <p:nvSpPr>
          <p:cNvPr id="2" name="矩形 1"/>
          <p:cNvSpPr/>
          <p:nvPr userDrawn="1"/>
        </p:nvSpPr>
        <p:spPr>
          <a:xfrm>
            <a:off x="0" y="0"/>
            <a:ext cx="9144000" cy="5143500"/>
          </a:xfrm>
          <a:prstGeom prst="rect">
            <a:avLst/>
          </a:pr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mc:AlternateContent xmlns:mc="http://schemas.openxmlformats.org/markup-compatibility/2006" xmlns:p14="http://schemas.microsoft.com/office/powerpoint/2010/main">
    <mc:Choice Requires="p14">
      <p:transition spd="slow" p14:dur="1500" advClick="0" advTm="2000">
        <p:random/>
      </p:transition>
    </mc:Choice>
    <mc:Fallback xmlns="">
      <p:transition spd="slow" advClick="0" advTm="2000">
        <p:random/>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2.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3.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8.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slideLayout" Target="../slideLayouts/slideLayout3.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1.xml"/></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7.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3.xml"/><Relationship Id="rId1" Type="http://schemas.openxmlformats.org/officeDocument/2006/relationships/tags" Target="../tags/tag29.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0.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3.xml"/><Relationship Id="rId1" Type="http://schemas.openxmlformats.org/officeDocument/2006/relationships/tags" Target="../tags/tag31.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3.xml"/></Relationships>
</file>

<file path=ppt/slides/_rels/slide3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3.xml"/><Relationship Id="rId1" Type="http://schemas.openxmlformats.org/officeDocument/2006/relationships/tags" Target="../tags/tag34.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5.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6.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3.xml"/><Relationship Id="rId1" Type="http://schemas.openxmlformats.org/officeDocument/2006/relationships/tags" Target="../tags/tag38.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333997" y="4224380"/>
            <a:ext cx="2236510"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广州市市场监督管理局</a:t>
            </a:r>
          </a:p>
        </p:txBody>
      </p:sp>
      <p:sp>
        <p:nvSpPr>
          <p:cNvPr id="4" name="文本框 9"/>
          <p:cNvSpPr txBox="1"/>
          <p:nvPr/>
        </p:nvSpPr>
        <p:spPr>
          <a:xfrm>
            <a:off x="443753" y="680641"/>
            <a:ext cx="8364071" cy="3147015"/>
          </a:xfrm>
          <a:prstGeom prst="rect">
            <a:avLst/>
          </a:prstGeom>
          <a:noFill/>
        </p:spPr>
        <p:txBody>
          <a:bodyPr wrap="square" lIns="68580" tIns="34290" rIns="68580" bIns="34290" rtlCol="0" anchor="b">
            <a:spAutoFit/>
          </a:bodyPr>
          <a:lstStyle/>
          <a:p>
            <a:pPr algn="ctr"/>
            <a:r>
              <a:rPr lang="zh-CN" altLang="en-US" sz="6000" spc="-150" dirty="0">
                <a:blipFill>
                  <a:blip r:embed="rId4"/>
                  <a:stretch>
                    <a:fillRect/>
                  </a:stretch>
                </a:blipFill>
                <a:latin typeface="华文行楷" panose="02010800040101010101" pitchFamily="2" charset="-122"/>
                <a:ea typeface="华文行楷" panose="02010800040101010101" pitchFamily="2" charset="-122"/>
              </a:rPr>
              <a:t>中华人民共和国</a:t>
            </a:r>
            <a:endParaRPr lang="en-US" altLang="zh-CN" sz="60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zh-CN" altLang="en-US" sz="6000" spc="-150" dirty="0">
                <a:blipFill>
                  <a:blip r:embed="rId4"/>
                  <a:stretch>
                    <a:fillRect/>
                  </a:stretch>
                </a:blipFill>
                <a:latin typeface="华文行楷" panose="02010800040101010101" pitchFamily="2" charset="-122"/>
                <a:ea typeface="华文行楷" panose="02010800040101010101" pitchFamily="2" charset="-122"/>
              </a:rPr>
              <a:t>民法典</a:t>
            </a:r>
            <a:endParaRPr lang="en-US" altLang="zh-CN" sz="60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en-US" altLang="zh-CN" sz="4000" spc="-150" dirty="0">
                <a:latin typeface="华文行楷" panose="02010800040101010101" pitchFamily="2" charset="-122"/>
                <a:ea typeface="华文行楷" panose="02010800040101010101" pitchFamily="2" charset="-122"/>
              </a:rPr>
              <a:t>                                      ——</a:t>
            </a:r>
            <a:r>
              <a:rPr lang="zh-CN" altLang="en-US" sz="4000" spc="-150" dirty="0">
                <a:latin typeface="华文行楷" panose="02010800040101010101" pitchFamily="2" charset="-122"/>
                <a:ea typeface="华文行楷" panose="02010800040101010101" pitchFamily="2" charset="-122"/>
              </a:rPr>
              <a:t>关于市场主体</a:t>
            </a:r>
            <a:endParaRPr lang="en-US" altLang="zh-CN" sz="4000" spc="-150" dirty="0">
              <a:latin typeface="华文行楷" panose="02010800040101010101" pitchFamily="2" charset="-122"/>
              <a:ea typeface="华文行楷" panose="02010800040101010101" pitchFamily="2" charset="-122"/>
            </a:endParaRPr>
          </a:p>
          <a:p>
            <a:pPr algn="ctr"/>
            <a:r>
              <a:rPr lang="en-US" altLang="zh-CN" sz="4000" spc="-150" dirty="0">
                <a:latin typeface="华文行楷" panose="02010800040101010101" pitchFamily="2" charset="-122"/>
                <a:ea typeface="华文行楷" panose="02010800040101010101" pitchFamily="2" charset="-122"/>
              </a:rPr>
              <a:t>                                                 </a:t>
            </a:r>
            <a:r>
              <a:rPr lang="zh-CN" altLang="en-US" sz="4000" spc="-150" dirty="0">
                <a:latin typeface="华文行楷" panose="02010800040101010101" pitchFamily="2" charset="-122"/>
                <a:ea typeface="华文行楷" panose="02010800040101010101" pitchFamily="2" charset="-122"/>
              </a:rPr>
              <a:t>及消费者等</a:t>
            </a:r>
            <a:endParaRPr lang="zh-CN" altLang="en-US" sz="4400" spc="-150" dirty="0">
              <a:latin typeface="华文行楷" panose="02010800040101010101" pitchFamily="2" charset="-122"/>
              <a:ea typeface="华文行楷" panose="02010800040101010101" pitchFamily="2" charset="-122"/>
            </a:endParaRPr>
          </a:p>
        </p:txBody>
      </p:sp>
      <p:sp>
        <p:nvSpPr>
          <p:cNvPr id="6" name="TextBox 4">
            <a:extLst>
              <a:ext uri="{FF2B5EF4-FFF2-40B4-BE49-F238E27FC236}">
                <a16:creationId xmlns:a16="http://schemas.microsoft.com/office/drawing/2014/main" id="{50F142BB-253E-4908-8CFF-22E23DC1AE60}"/>
              </a:ext>
            </a:extLst>
          </p:cNvPr>
          <p:cNvSpPr txBox="1"/>
          <p:nvPr/>
        </p:nvSpPr>
        <p:spPr>
          <a:xfrm>
            <a:off x="6838141" y="4560592"/>
            <a:ext cx="1228221" cy="338554"/>
          </a:xfrm>
          <a:prstGeom prst="rect">
            <a:avLst/>
          </a:prstGeom>
          <a:noFill/>
        </p:spPr>
        <p:txBody>
          <a:bodyPr wrap="none" rtlCol="0">
            <a:spAutoFit/>
          </a:bodyPr>
          <a:lstStyle/>
          <a:p>
            <a:r>
              <a:rPr lang="en-US" altLang="zh-CN" sz="1600" b="1" dirty="0">
                <a:latin typeface="微软雅黑" panose="020B0503020204020204" pitchFamily="34" charset="-122"/>
                <a:ea typeface="微软雅黑" panose="020B0503020204020204" pitchFamily="34" charset="-122"/>
              </a:rPr>
              <a:t>2020</a:t>
            </a:r>
            <a:r>
              <a:rPr lang="zh-CN" altLang="en-US" sz="1600" b="1" dirty="0">
                <a:latin typeface="微软雅黑" panose="020B0503020204020204" pitchFamily="34" charset="-122"/>
                <a:ea typeface="微软雅黑" panose="020B0503020204020204" pitchFamily="34" charset="-122"/>
              </a:rPr>
              <a:t>年</a:t>
            </a:r>
            <a:r>
              <a:rPr lang="en-US" altLang="zh-CN" sz="1600" b="1" dirty="0">
                <a:latin typeface="微软雅黑" panose="020B0503020204020204" pitchFamily="34" charset="-122"/>
                <a:ea typeface="微软雅黑" panose="020B0503020204020204" pitchFamily="34" charset="-122"/>
              </a:rPr>
              <a:t>7</a:t>
            </a:r>
            <a:r>
              <a:rPr lang="zh-CN" altLang="en-US" sz="1600" b="1" dirty="0">
                <a:latin typeface="微软雅黑" panose="020B0503020204020204" pitchFamily="34" charset="-122"/>
                <a:ea typeface="微软雅黑" panose="020B0503020204020204" pitchFamily="34" charset="-122"/>
              </a:rPr>
              <a:t>月</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11487">
        <p:random/>
      </p:transition>
    </mc:Choice>
    <mc:Fallback>
      <p:transition spd="slow" advClick="0" advTm="1148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8543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关于法人及营业执照</a:t>
            </a:r>
          </a:p>
        </p:txBody>
      </p:sp>
      <p:sp>
        <p:nvSpPr>
          <p:cNvPr id="5" name="卷形: 水平 4">
            <a:extLst>
              <a:ext uri="{FF2B5EF4-FFF2-40B4-BE49-F238E27FC236}">
                <a16:creationId xmlns:a16="http://schemas.microsoft.com/office/drawing/2014/main" id="{9A1CC43D-7E64-46E8-AC87-23890990B3F8}"/>
              </a:ext>
            </a:extLst>
          </p:cNvPr>
          <p:cNvSpPr/>
          <p:nvPr/>
        </p:nvSpPr>
        <p:spPr>
          <a:xfrm>
            <a:off x="619933" y="685499"/>
            <a:ext cx="1632450"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第五十七条</a:t>
            </a:r>
            <a:endParaRPr lang="en-US" altLang="zh-CN" sz="16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096F5D80-A220-47E1-98C1-C7EE91876C3C}"/>
              </a:ext>
            </a:extLst>
          </p:cNvPr>
          <p:cNvSpPr/>
          <p:nvPr/>
        </p:nvSpPr>
        <p:spPr>
          <a:xfrm>
            <a:off x="619931" y="1240575"/>
            <a:ext cx="7999633" cy="365036"/>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是具有民事权利能力和民事行为能力，依法独立享有民事权利和承担民事义务的组织。</a:t>
            </a:r>
          </a:p>
        </p:txBody>
      </p:sp>
      <p:sp>
        <p:nvSpPr>
          <p:cNvPr id="6" name="矩形 5">
            <a:extLst>
              <a:ext uri="{FF2B5EF4-FFF2-40B4-BE49-F238E27FC236}">
                <a16:creationId xmlns:a16="http://schemas.microsoft.com/office/drawing/2014/main" id="{F5979780-3401-46B3-AEE4-AC67451F2E62}"/>
              </a:ext>
            </a:extLst>
          </p:cNvPr>
          <p:cNvSpPr/>
          <p:nvPr/>
        </p:nvSpPr>
        <p:spPr>
          <a:xfrm>
            <a:off x="567930" y="2221588"/>
            <a:ext cx="7999633" cy="1180644"/>
          </a:xfrm>
          <a:prstGeom prst="rect">
            <a:avLst/>
          </a:prstGeom>
        </p:spPr>
        <p:txBody>
          <a:bodyPr wrap="square">
            <a:spAutoFit/>
          </a:bodyPr>
          <a:lstStyle/>
          <a:p>
            <a:pPr marL="285750" indent="-285750">
              <a:lnSpc>
                <a:spcPts val="2200"/>
              </a:lnSpc>
              <a:spcAft>
                <a:spcPts val="0"/>
              </a:spcAft>
              <a:buFont typeface="Wingdings" panose="05000000000000000000" pitchFamily="2" charset="2"/>
              <a:buChar char="u"/>
            </a:pP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应当依法成立。</a:t>
            </a:r>
          </a:p>
          <a:p>
            <a:pPr marL="285750" indent="-285750">
              <a:lnSpc>
                <a:spcPts val="2200"/>
              </a:lnSpc>
              <a:spcAft>
                <a:spcPts val="0"/>
              </a:spcAft>
              <a:buFont typeface="Wingdings" panose="05000000000000000000" pitchFamily="2" charset="2"/>
              <a:buChar char="u"/>
            </a:pP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应当有自己的名称、组织机构、住所、财产或者经费。</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成立的具体条件和程序，依照法律、行政法规的规定。</a:t>
            </a:r>
          </a:p>
          <a:p>
            <a:pPr marL="285750" indent="-285750">
              <a:lnSpc>
                <a:spcPts val="22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设立</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，法律、行政法规规定须经有关机关批准的，依照其规定。</a:t>
            </a:r>
          </a:p>
        </p:txBody>
      </p:sp>
      <p:sp>
        <p:nvSpPr>
          <p:cNvPr id="9" name="卷形: 水平 8">
            <a:extLst>
              <a:ext uri="{FF2B5EF4-FFF2-40B4-BE49-F238E27FC236}">
                <a16:creationId xmlns:a16="http://schemas.microsoft.com/office/drawing/2014/main" id="{0CFCA941-2C60-499C-B2F8-53FF935C6A04}"/>
              </a:ext>
            </a:extLst>
          </p:cNvPr>
          <p:cNvSpPr/>
          <p:nvPr/>
        </p:nvSpPr>
        <p:spPr>
          <a:xfrm>
            <a:off x="619932" y="1721832"/>
            <a:ext cx="16324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第五十八条</a:t>
            </a:r>
            <a:endParaRPr lang="en-US" altLang="zh-CN" sz="1600" b="1"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43DCC6F3-6EA8-49F1-9141-292D6B643CF2}"/>
              </a:ext>
            </a:extLst>
          </p:cNvPr>
          <p:cNvSpPr/>
          <p:nvPr/>
        </p:nvSpPr>
        <p:spPr>
          <a:xfrm>
            <a:off x="567930" y="4164081"/>
            <a:ext cx="7512861" cy="334259"/>
          </a:xfrm>
          <a:prstGeom prst="rect">
            <a:avLst/>
          </a:prstGeom>
        </p:spPr>
        <p:txBody>
          <a:bodyPr wrap="square">
            <a:spAutoFit/>
          </a:bodyPr>
          <a:lstStyle/>
          <a:p>
            <a:pPr marL="285750" indent="-285750">
              <a:lnSpc>
                <a:spcPts val="2200"/>
              </a:lnSpc>
              <a:spcAft>
                <a:spcPts val="0"/>
              </a:spcAft>
              <a:buFont typeface="Wingdings" panose="05000000000000000000" pitchFamily="2" charset="2"/>
              <a:buChar char="u"/>
            </a:pP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的民事权利能力和民事行为能力，从</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成立时产生，到</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终止时消灭。</a:t>
            </a:r>
          </a:p>
        </p:txBody>
      </p:sp>
      <p:sp>
        <p:nvSpPr>
          <p:cNvPr id="12" name="卷形: 水平 11">
            <a:extLst>
              <a:ext uri="{FF2B5EF4-FFF2-40B4-BE49-F238E27FC236}">
                <a16:creationId xmlns:a16="http://schemas.microsoft.com/office/drawing/2014/main" id="{9398E344-5498-4812-A651-ADA23E93B3F6}"/>
              </a:ext>
            </a:extLst>
          </p:cNvPr>
          <p:cNvSpPr/>
          <p:nvPr/>
        </p:nvSpPr>
        <p:spPr>
          <a:xfrm>
            <a:off x="619932" y="3603988"/>
            <a:ext cx="1632451"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第五十九条</a:t>
            </a:r>
            <a:endParaRPr lang="en-US" altLang="zh-CN" sz="1600" b="1" dirty="0">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297953527"/>
      </p:ext>
    </p:extLst>
  </p:cSld>
  <p:clrMapOvr>
    <a:masterClrMapping/>
  </p:clrMapOvr>
  <mc:AlternateContent xmlns:mc="http://schemas.openxmlformats.org/markup-compatibility/2006">
    <mc:Choice xmlns:p14="http://schemas.microsoft.com/office/powerpoint/2010/main" Requires="p14">
      <p:transition spd="slow" p14:dur="1500" advClick="0" advTm="41117">
        <p:random/>
      </p:transition>
    </mc:Choice>
    <mc:Fallback>
      <p:transition spd="slow" advClick="0" advTm="4111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heel(1)">
                                      <p:cBhvr>
                                        <p:cTn id="22" dur="2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50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heel(1)">
                                      <p:cBhvr>
                                        <p:cTn id="3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p:bldP spid="9" grpId="0" animBg="1"/>
      <p:bldP spid="7"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8543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关于法人及营业执照</a:t>
            </a:r>
          </a:p>
        </p:txBody>
      </p:sp>
      <p:sp>
        <p:nvSpPr>
          <p:cNvPr id="5" name="卷形: 水平 4">
            <a:extLst>
              <a:ext uri="{FF2B5EF4-FFF2-40B4-BE49-F238E27FC236}">
                <a16:creationId xmlns:a16="http://schemas.microsoft.com/office/drawing/2014/main" id="{E9696338-D57B-4083-A2E1-E09CEBC03BE0}"/>
              </a:ext>
            </a:extLst>
          </p:cNvPr>
          <p:cNvSpPr/>
          <p:nvPr/>
        </p:nvSpPr>
        <p:spPr>
          <a:xfrm>
            <a:off x="633378" y="649891"/>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第六十条</a:t>
            </a:r>
            <a:endParaRPr lang="en-US" altLang="zh-CN" sz="1600" b="1" dirty="0">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726FB69D-1E45-4E10-AF3D-A71D6829688C}"/>
              </a:ext>
            </a:extLst>
          </p:cNvPr>
          <p:cNvSpPr/>
          <p:nvPr/>
        </p:nvSpPr>
        <p:spPr>
          <a:xfrm>
            <a:off x="2240913" y="727669"/>
            <a:ext cx="3525324" cy="307777"/>
          </a:xfrm>
          <a:prstGeom prst="rect">
            <a:avLst/>
          </a:prstGeom>
        </p:spPr>
        <p:txBody>
          <a:bodyPr wrap="none">
            <a:spAutoFit/>
          </a:bodyPr>
          <a:lstStyle/>
          <a:p>
            <a:pPr marL="285750" indent="-285750">
              <a:buFont typeface="Wingdings" panose="05000000000000000000" pitchFamily="2" charset="2"/>
              <a:buChar char="u"/>
            </a:pP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以其全部财产独立承担民事责任。</a:t>
            </a:r>
            <a:endParaRPr lang="zh-CN" altLang="en-US"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72C461DF-6E0F-4CF4-B558-6CCA0A9D0297}"/>
              </a:ext>
            </a:extLst>
          </p:cNvPr>
          <p:cNvSpPr/>
          <p:nvPr/>
        </p:nvSpPr>
        <p:spPr>
          <a:xfrm>
            <a:off x="2273919" y="1251529"/>
            <a:ext cx="6595782" cy="1180644"/>
          </a:xfrm>
          <a:prstGeom prst="rect">
            <a:avLst/>
          </a:prstGeom>
        </p:spPr>
        <p:txBody>
          <a:bodyPr wrap="square">
            <a:spAutoFit/>
          </a:bodyPr>
          <a:lstStyle/>
          <a:p>
            <a:pPr marL="285750" indent="-285750">
              <a:lnSpc>
                <a:spcPts val="22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依照法律或者</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章程的规定，代表</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从事民事活动的负责人，为</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的法定代表人。</a:t>
            </a:r>
          </a:p>
          <a:p>
            <a:pPr marL="285750" indent="-285750">
              <a:lnSpc>
                <a:spcPts val="22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法定代表人以</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名义从事的民事活动，其法律后果由</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承受。</a:t>
            </a:r>
          </a:p>
          <a:p>
            <a:pPr marL="285750" indent="-285750">
              <a:lnSpc>
                <a:spcPts val="2200"/>
              </a:lnSpc>
              <a:spcAft>
                <a:spcPts val="0"/>
              </a:spcAft>
              <a:buFont typeface="Wingdings" panose="05000000000000000000" pitchFamily="2" charset="2"/>
              <a:buChar char="u"/>
            </a:pP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章程或者</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权力机构对法定代表人代表权的限制，不得对抗善意相对人。</a:t>
            </a:r>
          </a:p>
        </p:txBody>
      </p:sp>
      <p:sp>
        <p:nvSpPr>
          <p:cNvPr id="8" name="卷形: 水平 7">
            <a:extLst>
              <a:ext uri="{FF2B5EF4-FFF2-40B4-BE49-F238E27FC236}">
                <a16:creationId xmlns:a16="http://schemas.microsoft.com/office/drawing/2014/main" id="{191ACD64-173D-4D0F-98D9-571F56D1D720}"/>
              </a:ext>
            </a:extLst>
          </p:cNvPr>
          <p:cNvSpPr/>
          <p:nvPr/>
        </p:nvSpPr>
        <p:spPr>
          <a:xfrm>
            <a:off x="633378" y="1301695"/>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第六十一条</a:t>
            </a:r>
            <a:endParaRPr lang="en-US" altLang="zh-CN" sz="1600" b="1" dirty="0">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87AE512C-06BA-4392-A9F8-E851C976F114}"/>
              </a:ext>
            </a:extLst>
          </p:cNvPr>
          <p:cNvSpPr/>
          <p:nvPr/>
        </p:nvSpPr>
        <p:spPr>
          <a:xfrm>
            <a:off x="2273919" y="2674557"/>
            <a:ext cx="6447865" cy="898516"/>
          </a:xfrm>
          <a:prstGeom prst="rect">
            <a:avLst/>
          </a:prstGeom>
        </p:spPr>
        <p:txBody>
          <a:bodyPr wrap="square">
            <a:spAutoFit/>
          </a:bodyPr>
          <a:lstStyle/>
          <a:p>
            <a:pPr marL="285750" indent="-285750">
              <a:lnSpc>
                <a:spcPts val="22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法定代表人因执行职务造成他人损害的，由</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承担民事责任。</a:t>
            </a:r>
          </a:p>
          <a:p>
            <a:pPr marL="285750" indent="-285750">
              <a:lnSpc>
                <a:spcPts val="2200"/>
              </a:lnSpc>
              <a:spcAft>
                <a:spcPts val="0"/>
              </a:spcAft>
              <a:buFont typeface="Wingdings" panose="05000000000000000000" pitchFamily="2" charset="2"/>
              <a:buChar char="u"/>
            </a:pP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承担民事责任后，依照法律或者</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章程的规定，可以向有过错的法定代表人追偿。</a:t>
            </a:r>
          </a:p>
        </p:txBody>
      </p:sp>
      <p:sp>
        <p:nvSpPr>
          <p:cNvPr id="10" name="卷形: 水平 9">
            <a:extLst>
              <a:ext uri="{FF2B5EF4-FFF2-40B4-BE49-F238E27FC236}">
                <a16:creationId xmlns:a16="http://schemas.microsoft.com/office/drawing/2014/main" id="{08DD560E-896C-443D-9C42-BE7BDEC40157}"/>
              </a:ext>
            </a:extLst>
          </p:cNvPr>
          <p:cNvSpPr/>
          <p:nvPr/>
        </p:nvSpPr>
        <p:spPr>
          <a:xfrm>
            <a:off x="633378" y="2661342"/>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第六十二条</a:t>
            </a:r>
            <a:endParaRPr lang="en-US" altLang="zh-CN" sz="1600" b="1"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74559A94-3DEA-4C28-8AB0-FC7983A94429}"/>
              </a:ext>
            </a:extLst>
          </p:cNvPr>
          <p:cNvSpPr/>
          <p:nvPr/>
        </p:nvSpPr>
        <p:spPr>
          <a:xfrm>
            <a:off x="2273919" y="3808438"/>
            <a:ext cx="6447864" cy="626005"/>
          </a:xfrm>
          <a:prstGeom prst="rect">
            <a:avLst/>
          </a:prstGeom>
        </p:spPr>
        <p:txBody>
          <a:bodyPr wrap="square">
            <a:spAutoFit/>
          </a:bodyPr>
          <a:lstStyle/>
          <a:p>
            <a:pPr marL="285750" indent="-285750">
              <a:lnSpc>
                <a:spcPts val="2200"/>
              </a:lnSpc>
              <a:buFont typeface="Wingdings" panose="05000000000000000000" pitchFamily="2" charset="2"/>
              <a:buChar char="u"/>
            </a:pP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以其主要办事机构所在地为住所。依法需要办理</a:t>
            </a:r>
            <a:r>
              <a:rPr lang="zh-CN" altLang="zh-CN" dirty="0">
                <a:solidFill>
                  <a:srgbClr val="FF0000"/>
                </a:solidFill>
                <a:latin typeface="黑体" panose="02010609060101010101" pitchFamily="49" charset="-122"/>
                <a:ea typeface="黑体" panose="02010609060101010101" pitchFamily="49" charset="-122"/>
              </a:rPr>
              <a:t>法人</a:t>
            </a:r>
            <a:r>
              <a:rPr lang="zh-CN" altLang="zh-CN" dirty="0">
                <a:latin typeface="黑体" panose="02010609060101010101" pitchFamily="49" charset="-122"/>
                <a:ea typeface="黑体" panose="02010609060101010101" pitchFamily="49" charset="-122"/>
              </a:rPr>
              <a:t>登记的，应当将主要办事机构所在地登记为住所。</a:t>
            </a:r>
          </a:p>
        </p:txBody>
      </p:sp>
      <p:sp>
        <p:nvSpPr>
          <p:cNvPr id="12" name="卷形: 水平 11">
            <a:extLst>
              <a:ext uri="{FF2B5EF4-FFF2-40B4-BE49-F238E27FC236}">
                <a16:creationId xmlns:a16="http://schemas.microsoft.com/office/drawing/2014/main" id="{895263E3-56D9-451B-AC26-D229EB324011}"/>
              </a:ext>
            </a:extLst>
          </p:cNvPr>
          <p:cNvSpPr/>
          <p:nvPr/>
        </p:nvSpPr>
        <p:spPr>
          <a:xfrm>
            <a:off x="633378" y="3816625"/>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第六十三条</a:t>
            </a:r>
            <a:endParaRPr lang="en-US" altLang="zh-CN" sz="1600" b="1" dirty="0">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142463896"/>
      </p:ext>
    </p:extLst>
  </p:cSld>
  <p:clrMapOvr>
    <a:masterClrMapping/>
  </p:clrMapOvr>
  <mc:AlternateContent xmlns:mc="http://schemas.openxmlformats.org/markup-compatibility/2006">
    <mc:Choice xmlns:p14="http://schemas.microsoft.com/office/powerpoint/2010/main" Requires="p14">
      <p:transition spd="slow" p14:dur="1500" advClick="0" advTm="51901">
        <p:random/>
      </p:transition>
    </mc:Choice>
    <mc:Fallback>
      <p:transition spd="slow" advClick="0" advTm="5190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heel(1)">
                                      <p:cBhvr>
                                        <p:cTn id="22" dur="20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randombar(horizontal)">
                                      <p:cBhvr>
                                        <p:cTn id="32" dur="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barn(inVertical)">
                                      <p:cBhvr>
                                        <p:cTn id="37" dur="500"/>
                                        <p:tgtEl>
                                          <p:spTgt spid="12"/>
                                        </p:tgtEl>
                                      </p:cBhvr>
                                    </p:animEffect>
                                  </p:childTnLst>
                                </p:cTn>
                              </p:par>
                            </p:childTnLst>
                          </p:cTn>
                        </p:par>
                      </p:childTnLst>
                    </p:cTn>
                  </p:par>
                  <p:par>
                    <p:cTn id="38" fill="hold">
                      <p:stCondLst>
                        <p:cond delay="indefinite"/>
                      </p:stCondLst>
                      <p:childTnLst>
                        <p:par>
                          <p:cTn id="39" fill="hold">
                            <p:stCondLst>
                              <p:cond delay="0"/>
                            </p:stCondLst>
                            <p:childTnLst>
                              <p:par>
                                <p:cTn id="40" presetID="31"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1000" fill="hold"/>
                                        <p:tgtEl>
                                          <p:spTgt spid="7"/>
                                        </p:tgtEl>
                                        <p:attrNameLst>
                                          <p:attrName>ppt_w</p:attrName>
                                        </p:attrNameLst>
                                      </p:cBhvr>
                                      <p:tavLst>
                                        <p:tav tm="0">
                                          <p:val>
                                            <p:fltVal val="0"/>
                                          </p:val>
                                        </p:tav>
                                        <p:tav tm="100000">
                                          <p:val>
                                            <p:strVal val="#ppt_w"/>
                                          </p:val>
                                        </p:tav>
                                      </p:tavLst>
                                    </p:anim>
                                    <p:anim calcmode="lin" valueType="num">
                                      <p:cBhvr>
                                        <p:cTn id="43" dur="1000" fill="hold"/>
                                        <p:tgtEl>
                                          <p:spTgt spid="7"/>
                                        </p:tgtEl>
                                        <p:attrNameLst>
                                          <p:attrName>ppt_h</p:attrName>
                                        </p:attrNameLst>
                                      </p:cBhvr>
                                      <p:tavLst>
                                        <p:tav tm="0">
                                          <p:val>
                                            <p:fltVal val="0"/>
                                          </p:val>
                                        </p:tav>
                                        <p:tav tm="100000">
                                          <p:val>
                                            <p:strVal val="#ppt_h"/>
                                          </p:val>
                                        </p:tav>
                                      </p:tavLst>
                                    </p:anim>
                                    <p:anim calcmode="lin" valueType="num">
                                      <p:cBhvr>
                                        <p:cTn id="44" dur="1000" fill="hold"/>
                                        <p:tgtEl>
                                          <p:spTgt spid="7"/>
                                        </p:tgtEl>
                                        <p:attrNameLst>
                                          <p:attrName>style.rotation</p:attrName>
                                        </p:attrNameLst>
                                      </p:cBhvr>
                                      <p:tavLst>
                                        <p:tav tm="0">
                                          <p:val>
                                            <p:fltVal val="90"/>
                                          </p:val>
                                        </p:tav>
                                        <p:tav tm="100000">
                                          <p:val>
                                            <p:fltVal val="0"/>
                                          </p:val>
                                        </p:tav>
                                      </p:tavLst>
                                    </p:anim>
                                    <p:animEffect transition="in" filter="fade">
                                      <p:cBhvr>
                                        <p:cTn id="45"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P spid="8" grpId="0" animBg="1"/>
      <p:bldP spid="6" grpId="0"/>
      <p:bldP spid="10" grpId="0" animBg="1"/>
      <p:bldP spid="7" grpId="0"/>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8543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关于法人及营业执照</a:t>
            </a:r>
          </a:p>
        </p:txBody>
      </p:sp>
      <p:sp>
        <p:nvSpPr>
          <p:cNvPr id="5" name="卷形: 水平 4">
            <a:extLst>
              <a:ext uri="{FF2B5EF4-FFF2-40B4-BE49-F238E27FC236}">
                <a16:creationId xmlns:a16="http://schemas.microsoft.com/office/drawing/2014/main" id="{E9696338-D57B-4083-A2E1-E09CEBC03BE0}"/>
              </a:ext>
            </a:extLst>
          </p:cNvPr>
          <p:cNvSpPr/>
          <p:nvPr/>
        </p:nvSpPr>
        <p:spPr>
          <a:xfrm>
            <a:off x="633377" y="748495"/>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第六十四条</a:t>
            </a:r>
            <a:endParaRPr lang="en-US" altLang="zh-CN" sz="1600" b="1" dirty="0">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726FB69D-1E45-4E10-AF3D-A71D6829688C}"/>
              </a:ext>
            </a:extLst>
          </p:cNvPr>
          <p:cNvSpPr/>
          <p:nvPr/>
        </p:nvSpPr>
        <p:spPr>
          <a:xfrm>
            <a:off x="2240913" y="830025"/>
            <a:ext cx="6218369" cy="307777"/>
          </a:xfrm>
          <a:prstGeom prst="rect">
            <a:avLst/>
          </a:prstGeom>
        </p:spPr>
        <p:txBody>
          <a:bodyPr wrap="none">
            <a:spAutoFit/>
          </a:bodyPr>
          <a:lstStyle/>
          <a:p>
            <a:pPr marL="285750" indent="-285750">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存续期间登记事项发生变化的，应当依法向登记机关申请变更登记。</a:t>
            </a:r>
          </a:p>
        </p:txBody>
      </p:sp>
      <p:sp>
        <p:nvSpPr>
          <p:cNvPr id="4" name="矩形 3">
            <a:extLst>
              <a:ext uri="{FF2B5EF4-FFF2-40B4-BE49-F238E27FC236}">
                <a16:creationId xmlns:a16="http://schemas.microsoft.com/office/drawing/2014/main" id="{72C461DF-6E0F-4CF4-B558-6CCA0A9D0297}"/>
              </a:ext>
            </a:extLst>
          </p:cNvPr>
          <p:cNvSpPr/>
          <p:nvPr/>
        </p:nvSpPr>
        <p:spPr>
          <a:xfrm>
            <a:off x="2240913" y="1636220"/>
            <a:ext cx="6595782" cy="334259"/>
          </a:xfrm>
          <a:prstGeom prst="rect">
            <a:avLst/>
          </a:prstGeom>
        </p:spPr>
        <p:txBody>
          <a:bodyPr wrap="square">
            <a:spAutoFit/>
          </a:bodyPr>
          <a:lstStyle/>
          <a:p>
            <a:pPr marL="285750" indent="-285750">
              <a:lnSpc>
                <a:spcPts val="2200"/>
              </a:lnSpc>
              <a:spcAft>
                <a:spcPts val="0"/>
              </a:spcAft>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的实际情况与登记的事项不一致的，不得对抗善意相对人。</a:t>
            </a:r>
            <a:endParaRPr lang="zh-CN" altLang="zh-CN" dirty="0">
              <a:latin typeface="黑体" panose="02010609060101010101" pitchFamily="49" charset="-122"/>
              <a:ea typeface="黑体" panose="02010609060101010101" pitchFamily="49" charset="-122"/>
            </a:endParaRPr>
          </a:p>
        </p:txBody>
      </p:sp>
      <p:sp>
        <p:nvSpPr>
          <p:cNvPr id="8" name="卷形: 水平 7">
            <a:extLst>
              <a:ext uri="{FF2B5EF4-FFF2-40B4-BE49-F238E27FC236}">
                <a16:creationId xmlns:a16="http://schemas.microsoft.com/office/drawing/2014/main" id="{191ACD64-173D-4D0F-98D9-571F56D1D720}"/>
              </a:ext>
            </a:extLst>
          </p:cNvPr>
          <p:cNvSpPr/>
          <p:nvPr/>
        </p:nvSpPr>
        <p:spPr>
          <a:xfrm>
            <a:off x="633377" y="1598349"/>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第六十五条</a:t>
            </a:r>
            <a:endParaRPr lang="en-US" altLang="zh-CN" sz="1600" b="1" dirty="0">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87AE512C-06BA-4392-A9F8-E851C976F114}"/>
              </a:ext>
            </a:extLst>
          </p:cNvPr>
          <p:cNvSpPr/>
          <p:nvPr/>
        </p:nvSpPr>
        <p:spPr>
          <a:xfrm>
            <a:off x="2285999" y="2468897"/>
            <a:ext cx="4572001" cy="334259"/>
          </a:xfrm>
          <a:prstGeom prst="rect">
            <a:avLst/>
          </a:prstGeom>
        </p:spPr>
        <p:txBody>
          <a:bodyPr wrap="square">
            <a:spAutoFit/>
          </a:bodyPr>
          <a:lstStyle/>
          <a:p>
            <a:pPr marL="285750" indent="-285750">
              <a:lnSpc>
                <a:spcPts val="22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登记机关应当依法及时公示</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登记的有关信息。</a:t>
            </a:r>
            <a:endParaRPr lang="zh-CN" altLang="zh-CN" dirty="0">
              <a:latin typeface="黑体" panose="02010609060101010101" pitchFamily="49" charset="-122"/>
              <a:ea typeface="黑体" panose="02010609060101010101" pitchFamily="49" charset="-122"/>
            </a:endParaRPr>
          </a:p>
        </p:txBody>
      </p:sp>
      <p:sp>
        <p:nvSpPr>
          <p:cNvPr id="10" name="卷形: 水平 9">
            <a:extLst>
              <a:ext uri="{FF2B5EF4-FFF2-40B4-BE49-F238E27FC236}">
                <a16:creationId xmlns:a16="http://schemas.microsoft.com/office/drawing/2014/main" id="{08DD560E-896C-443D-9C42-BE7BDEC40157}"/>
              </a:ext>
            </a:extLst>
          </p:cNvPr>
          <p:cNvSpPr/>
          <p:nvPr/>
        </p:nvSpPr>
        <p:spPr>
          <a:xfrm>
            <a:off x="633377" y="2434547"/>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第六十六条</a:t>
            </a:r>
            <a:endParaRPr lang="en-US" altLang="zh-CN" sz="1600" b="1"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74559A94-3DEA-4C28-8AB0-FC7983A94429}"/>
              </a:ext>
            </a:extLst>
          </p:cNvPr>
          <p:cNvSpPr/>
          <p:nvPr/>
        </p:nvSpPr>
        <p:spPr>
          <a:xfrm>
            <a:off x="2240913" y="3171684"/>
            <a:ext cx="6447864" cy="1307602"/>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合并的，其权利和义务由合并后的</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享有和承担。</a:t>
            </a:r>
          </a:p>
          <a:p>
            <a:pPr marL="285750" indent="-285750">
              <a:lnSpc>
                <a:spcPct val="200000"/>
              </a:lnSpc>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分立的，其权利和义务由分立后的</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享有连带债权，承担连带债务，但是债权人和债务人另有约定的除外。</a:t>
            </a:r>
          </a:p>
        </p:txBody>
      </p:sp>
      <p:sp>
        <p:nvSpPr>
          <p:cNvPr id="12" name="卷形: 水平 11">
            <a:extLst>
              <a:ext uri="{FF2B5EF4-FFF2-40B4-BE49-F238E27FC236}">
                <a16:creationId xmlns:a16="http://schemas.microsoft.com/office/drawing/2014/main" id="{895263E3-56D9-451B-AC26-D229EB324011}"/>
              </a:ext>
            </a:extLst>
          </p:cNvPr>
          <p:cNvSpPr/>
          <p:nvPr/>
        </p:nvSpPr>
        <p:spPr>
          <a:xfrm>
            <a:off x="633377" y="3265057"/>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第六十七条</a:t>
            </a:r>
            <a:endParaRPr lang="en-US" altLang="zh-CN" sz="1600" b="1" dirty="0">
              <a:latin typeface="黑体" panose="02010609060101010101" pitchFamily="49" charset="-122"/>
              <a:ea typeface="黑体" panose="02010609060101010101" pitchFamily="49" charset="-122"/>
            </a:endParaRPr>
          </a:p>
        </p:txBody>
      </p:sp>
    </p:spTree>
    <p:custDataLst>
      <p:tags r:id="rId1"/>
    </p:custDataLst>
    <p:extLst>
      <p:ext uri="{BB962C8B-B14F-4D97-AF65-F5344CB8AC3E}">
        <p14:creationId xmlns:p14="http://schemas.microsoft.com/office/powerpoint/2010/main" val="1610441504"/>
      </p:ext>
    </p:extLst>
  </p:cSld>
  <p:clrMapOvr>
    <a:masterClrMapping/>
  </p:clrMapOvr>
  <mc:AlternateContent xmlns:mc="http://schemas.openxmlformats.org/markup-compatibility/2006">
    <mc:Choice xmlns:p14="http://schemas.microsoft.com/office/powerpoint/2010/main" Requires="p14">
      <p:transition spd="slow" p14:dur="1500" advClick="0" advTm="45951">
        <p:random/>
      </p:transition>
    </mc:Choice>
    <mc:Fallback>
      <p:transition spd="slow" advClick="0" advTm="4595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heel(1)">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randombar(horizont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45" presetClass="entr" presetSubtype="0"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2000"/>
                                        <p:tgtEl>
                                          <p:spTgt spid="6"/>
                                        </p:tgtEl>
                                      </p:cBhvr>
                                    </p:animEffect>
                                    <p:anim calcmode="lin" valueType="num">
                                      <p:cBhvr>
                                        <p:cTn id="33" dur="2000" fill="hold"/>
                                        <p:tgtEl>
                                          <p:spTgt spid="6"/>
                                        </p:tgtEl>
                                        <p:attrNameLst>
                                          <p:attrName>ppt_w</p:attrName>
                                        </p:attrNameLst>
                                      </p:cBhvr>
                                      <p:tavLst>
                                        <p:tav tm="0" fmla="#ppt_w*sin(2.5*pi*$)">
                                          <p:val>
                                            <p:fltVal val="0"/>
                                          </p:val>
                                        </p:tav>
                                        <p:tav tm="100000">
                                          <p:val>
                                            <p:fltVal val="1"/>
                                          </p:val>
                                        </p:tav>
                                      </p:tavLst>
                                    </p:anim>
                                    <p:anim calcmode="lin" valueType="num">
                                      <p:cBhvr>
                                        <p:cTn id="34"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barn(inVertical)">
                                      <p:cBhvr>
                                        <p:cTn id="39" dur="500"/>
                                        <p:tgtEl>
                                          <p:spTgt spid="12"/>
                                        </p:tgtEl>
                                      </p:cBhvr>
                                    </p:animEffect>
                                  </p:childTnLst>
                                </p:cTn>
                              </p:par>
                            </p:childTnLst>
                          </p:cTn>
                        </p:par>
                      </p:childTnLst>
                    </p:cTn>
                  </p:par>
                  <p:par>
                    <p:cTn id="40" fill="hold">
                      <p:stCondLst>
                        <p:cond delay="indefinite"/>
                      </p:stCondLst>
                      <p:childTnLst>
                        <p:par>
                          <p:cTn id="41" fill="hold">
                            <p:stCondLst>
                              <p:cond delay="0"/>
                            </p:stCondLst>
                            <p:childTnLst>
                              <p:par>
                                <p:cTn id="42" presetID="45"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2000"/>
                                        <p:tgtEl>
                                          <p:spTgt spid="7"/>
                                        </p:tgtEl>
                                      </p:cBhvr>
                                    </p:animEffect>
                                    <p:anim calcmode="lin" valueType="num">
                                      <p:cBhvr>
                                        <p:cTn id="45" dur="2000" fill="hold"/>
                                        <p:tgtEl>
                                          <p:spTgt spid="7"/>
                                        </p:tgtEl>
                                        <p:attrNameLst>
                                          <p:attrName>ppt_w</p:attrName>
                                        </p:attrNameLst>
                                      </p:cBhvr>
                                      <p:tavLst>
                                        <p:tav tm="0" fmla="#ppt_w*sin(2.5*pi*$)">
                                          <p:val>
                                            <p:fltVal val="0"/>
                                          </p:val>
                                        </p:tav>
                                        <p:tav tm="100000">
                                          <p:val>
                                            <p:fltVal val="1"/>
                                          </p:val>
                                        </p:tav>
                                      </p:tavLst>
                                    </p:anim>
                                    <p:anim calcmode="lin" valueType="num">
                                      <p:cBhvr>
                                        <p:cTn id="46"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4" grpId="0"/>
      <p:bldP spid="8" grpId="0" animBg="1"/>
      <p:bldP spid="6" grpId="0"/>
      <p:bldP spid="10" grpId="0" animBg="1"/>
      <p:bldP spid="7"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8543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关于法人及营业执照</a:t>
            </a:r>
          </a:p>
        </p:txBody>
      </p:sp>
      <p:sp>
        <p:nvSpPr>
          <p:cNvPr id="5" name="思想气泡: 云 4">
            <a:extLst>
              <a:ext uri="{FF2B5EF4-FFF2-40B4-BE49-F238E27FC236}">
                <a16:creationId xmlns:a16="http://schemas.microsoft.com/office/drawing/2014/main" id="{6147A9A3-FC94-4329-8548-A552A76BFA4A}"/>
              </a:ext>
            </a:extLst>
          </p:cNvPr>
          <p:cNvSpPr/>
          <p:nvPr/>
        </p:nvSpPr>
        <p:spPr>
          <a:xfrm>
            <a:off x="567930" y="829584"/>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78070772-7DE8-4056-8891-66C2091E3C0A}"/>
              </a:ext>
            </a:extLst>
          </p:cNvPr>
          <p:cNvSpPr/>
          <p:nvPr/>
        </p:nvSpPr>
        <p:spPr>
          <a:xfrm>
            <a:off x="1724377" y="710626"/>
            <a:ext cx="6760356" cy="386809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      法人制度是民商事法律的基本制度，健全完善的法人制度对于促进市场经济发展意义重大。</a:t>
            </a:r>
            <a:endParaRPr lang="en-US" altLang="zh-CN" sz="1200" dirty="0"/>
          </a:p>
          <a:p>
            <a:pPr>
              <a:lnSpc>
                <a:spcPct val="200000"/>
              </a:lnSpc>
            </a:pPr>
            <a:r>
              <a:rPr lang="en-US" altLang="zh-CN" sz="1200" dirty="0"/>
              <a:t>       1986</a:t>
            </a:r>
            <a:r>
              <a:rPr lang="zh-CN" altLang="en-US" sz="1200" dirty="0"/>
              <a:t>年，</a:t>
            </a:r>
            <a:r>
              <a:rPr lang="en-US" altLang="zh-CN" sz="1200" dirty="0"/>
              <a:t>《</a:t>
            </a:r>
            <a:r>
              <a:rPr lang="zh-CN" altLang="en-US" sz="1200" dirty="0"/>
              <a:t>民法通则</a:t>
            </a:r>
            <a:r>
              <a:rPr lang="en-US" altLang="zh-CN" sz="1200" dirty="0"/>
              <a:t>》</a:t>
            </a:r>
            <a:r>
              <a:rPr lang="zh-CN" altLang="en-US" sz="1200" dirty="0"/>
              <a:t>将法人分为企业法人、机关法人、事业单位法人和社会团体法人四类。对企业法人又根据所有制形式不同，分为全民所有制企业、集体所有制企业、中外合资经营企业、中外合作经营企业和外资企业。</a:t>
            </a:r>
            <a:r>
              <a:rPr lang="en-US" altLang="zh-CN" sz="1200" dirty="0"/>
              <a:t>30</a:t>
            </a:r>
            <a:r>
              <a:rPr lang="zh-CN" altLang="en-US" sz="1200" dirty="0"/>
              <a:t>多年来，随着我国经济社会的发展，法人形态发生巨大变化，出现了一些新的法人类型，如基金会、各类民办非企业单位等。</a:t>
            </a:r>
            <a:r>
              <a:rPr lang="en-US" altLang="zh-CN" sz="1200" dirty="0"/>
              <a:t>《</a:t>
            </a:r>
            <a:r>
              <a:rPr lang="zh-CN" altLang="en-US" sz="1200" dirty="0"/>
              <a:t>民法通则</a:t>
            </a:r>
            <a:r>
              <a:rPr lang="en-US" altLang="zh-CN" sz="1200" dirty="0"/>
              <a:t>》</a:t>
            </a:r>
            <a:r>
              <a:rPr lang="zh-CN" altLang="en-US" sz="1200" dirty="0"/>
              <a:t>关于法人类型的划分已不能适应现实需要，也不符合社会组织改革发展方向。</a:t>
            </a:r>
          </a:p>
          <a:p>
            <a:pPr>
              <a:lnSpc>
                <a:spcPct val="200000"/>
              </a:lnSpc>
            </a:pPr>
            <a:r>
              <a:rPr lang="en-US" altLang="zh-CN" sz="1200" dirty="0"/>
              <a:t>      《</a:t>
            </a:r>
            <a:r>
              <a:rPr lang="zh-CN" altLang="en-US" sz="1200" dirty="0"/>
              <a:t>民法典</a:t>
            </a:r>
            <a:r>
              <a:rPr lang="en-US" altLang="zh-CN" sz="1200" dirty="0"/>
              <a:t>》</a:t>
            </a:r>
            <a:r>
              <a:rPr lang="zh-CN" altLang="en-US" sz="1200" dirty="0"/>
              <a:t>纳入了</a:t>
            </a:r>
            <a:r>
              <a:rPr lang="en-US" altLang="zh-CN" sz="1200" dirty="0"/>
              <a:t>《</a:t>
            </a:r>
            <a:r>
              <a:rPr lang="zh-CN" altLang="en-US" sz="1200" dirty="0"/>
              <a:t>民法总则</a:t>
            </a:r>
            <a:r>
              <a:rPr lang="en-US" altLang="zh-CN" sz="1200" dirty="0"/>
              <a:t>》</a:t>
            </a:r>
            <a:r>
              <a:rPr lang="zh-CN" altLang="en-US" sz="1200" dirty="0"/>
              <a:t>中关于法人的条款，从法人性质上的根本差异出发，按照法人设立目的和功能的不同，将法人分为营利法人、非营利法人和特别法人。新的法人类型划分，尤其是营利法人和非营利法人的划分，解决了原有的一些社会组织形态界定模糊问题，有利于促进各类民事主体及其民事活动更加清晰、规范。</a:t>
            </a:r>
            <a:endParaRPr lang="en-US" altLang="zh-CN" sz="1200" dirty="0"/>
          </a:p>
        </p:txBody>
      </p:sp>
    </p:spTree>
    <p:custDataLst>
      <p:tags r:id="rId1"/>
    </p:custDataLst>
    <p:extLst>
      <p:ext uri="{BB962C8B-B14F-4D97-AF65-F5344CB8AC3E}">
        <p14:creationId xmlns:p14="http://schemas.microsoft.com/office/powerpoint/2010/main" val="3251648423"/>
      </p:ext>
    </p:extLst>
  </p:cSld>
  <p:clrMapOvr>
    <a:masterClrMapping/>
  </p:clrMapOvr>
  <mc:AlternateContent xmlns:mc="http://schemas.openxmlformats.org/markup-compatibility/2006">
    <mc:Choice xmlns:p14="http://schemas.microsoft.com/office/powerpoint/2010/main" Requires="p14">
      <p:transition spd="slow" p14:dur="1500" advClick="0" advTm="60751">
        <p:random/>
      </p:transition>
    </mc:Choice>
    <mc:Fallback>
      <p:transition spd="slow" advClick="0" advTm="6075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8543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关于法人及营业执照</a:t>
            </a:r>
          </a:p>
        </p:txBody>
      </p:sp>
      <p:sp>
        <p:nvSpPr>
          <p:cNvPr id="5" name="卷形: 水平 4">
            <a:extLst>
              <a:ext uri="{FF2B5EF4-FFF2-40B4-BE49-F238E27FC236}">
                <a16:creationId xmlns:a16="http://schemas.microsoft.com/office/drawing/2014/main" id="{EA231456-85DB-42C8-9111-0C7457604CA5}"/>
              </a:ext>
            </a:extLst>
          </p:cNvPr>
          <p:cNvSpPr/>
          <p:nvPr/>
        </p:nvSpPr>
        <p:spPr>
          <a:xfrm>
            <a:off x="633377" y="748495"/>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第六十八条 </a:t>
            </a:r>
            <a:endParaRPr lang="en-US" altLang="zh-CN" sz="1600" b="1" dirty="0">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56331CB6-FA91-4FF5-8183-79E7AEB227C1}"/>
              </a:ext>
            </a:extLst>
          </p:cNvPr>
          <p:cNvSpPr/>
          <p:nvPr/>
        </p:nvSpPr>
        <p:spPr>
          <a:xfrm>
            <a:off x="452454" y="1292491"/>
            <a:ext cx="3574940" cy="2304029"/>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有下列原因之一并依法完成清算、注销登记的，</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终止：</a:t>
            </a:r>
          </a:p>
          <a:p>
            <a:pPr>
              <a:lnSpc>
                <a:spcPct val="150000"/>
              </a:lnSpc>
            </a:pPr>
            <a:r>
              <a:rPr lang="zh-CN" altLang="en-US" dirty="0">
                <a:latin typeface="黑体" panose="02010609060101010101" pitchFamily="49" charset="-122"/>
                <a:ea typeface="黑体" panose="02010609060101010101" pitchFamily="49" charset="-122"/>
              </a:rPr>
              <a:t>（一）</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解散；</a:t>
            </a:r>
          </a:p>
          <a:p>
            <a:pPr>
              <a:lnSpc>
                <a:spcPct val="150000"/>
              </a:lnSpc>
            </a:pPr>
            <a:r>
              <a:rPr lang="zh-CN" altLang="en-US" dirty="0">
                <a:latin typeface="黑体" panose="02010609060101010101" pitchFamily="49" charset="-122"/>
                <a:ea typeface="黑体" panose="02010609060101010101" pitchFamily="49" charset="-122"/>
              </a:rPr>
              <a:t>（二）</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被宣告破产；</a:t>
            </a:r>
          </a:p>
          <a:p>
            <a:pPr>
              <a:lnSpc>
                <a:spcPct val="150000"/>
              </a:lnSpc>
            </a:pPr>
            <a:r>
              <a:rPr lang="zh-CN" altLang="en-US" dirty="0">
                <a:latin typeface="黑体" panose="02010609060101010101" pitchFamily="49" charset="-122"/>
                <a:ea typeface="黑体" panose="02010609060101010101" pitchFamily="49" charset="-122"/>
              </a:rPr>
              <a:t>（三）法律规定的其他原因。</a:t>
            </a:r>
          </a:p>
          <a:p>
            <a:pPr>
              <a:lnSpc>
                <a:spcPct val="150000"/>
              </a:lnSpc>
            </a:pP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终止，法律、行政法规规定须经有关机关批准的，依照其规定。</a:t>
            </a:r>
          </a:p>
        </p:txBody>
      </p:sp>
      <p:sp>
        <p:nvSpPr>
          <p:cNvPr id="7" name="卷形: 水平 6">
            <a:extLst>
              <a:ext uri="{FF2B5EF4-FFF2-40B4-BE49-F238E27FC236}">
                <a16:creationId xmlns:a16="http://schemas.microsoft.com/office/drawing/2014/main" id="{77EFB9E0-7F65-4AA3-8E52-03D21848D822}"/>
              </a:ext>
            </a:extLst>
          </p:cNvPr>
          <p:cNvSpPr/>
          <p:nvPr/>
        </p:nvSpPr>
        <p:spPr>
          <a:xfrm>
            <a:off x="4524060" y="748495"/>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第六十九条 </a:t>
            </a:r>
            <a:endParaRPr lang="en-US" altLang="zh-CN" sz="1600" b="1"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EC3B0A9B-40A7-40C5-BD4F-9C7248DF4999}"/>
              </a:ext>
            </a:extLst>
          </p:cNvPr>
          <p:cNvSpPr/>
          <p:nvPr/>
        </p:nvSpPr>
        <p:spPr>
          <a:xfrm>
            <a:off x="4417358" y="1292491"/>
            <a:ext cx="4182036" cy="2644827"/>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有下列情形之一的，</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解散：</a:t>
            </a: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（一）</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章程规定的存续期间届满或者</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章程规定的其他解散事由出现；</a:t>
            </a: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（二）</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的权力机构决议解散；</a:t>
            </a: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（三）因</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合并或者分立需要解散；</a:t>
            </a: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（四）</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依法被吊销</a:t>
            </a:r>
            <a:r>
              <a:rPr lang="zh-CN" altLang="en-US" dirty="0">
                <a:solidFill>
                  <a:srgbClr val="FF0000"/>
                </a:solidFill>
                <a:latin typeface="黑体" panose="02010609060101010101" pitchFamily="49" charset="-122"/>
                <a:ea typeface="黑体" panose="02010609060101010101" pitchFamily="49" charset="-122"/>
              </a:rPr>
              <a:t>营业执照</a:t>
            </a:r>
            <a:r>
              <a:rPr lang="zh-CN" altLang="en-US" dirty="0">
                <a:latin typeface="黑体" panose="02010609060101010101" pitchFamily="49" charset="-122"/>
                <a:ea typeface="黑体" panose="02010609060101010101" pitchFamily="49" charset="-122"/>
              </a:rPr>
              <a:t>、登记证书，被责令关闭或者被撤销；</a:t>
            </a: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（五）法律规定的其他情形。</a:t>
            </a:r>
          </a:p>
        </p:txBody>
      </p:sp>
    </p:spTree>
    <p:custDataLst>
      <p:tags r:id="rId1"/>
    </p:custDataLst>
    <p:extLst>
      <p:ext uri="{BB962C8B-B14F-4D97-AF65-F5344CB8AC3E}">
        <p14:creationId xmlns:p14="http://schemas.microsoft.com/office/powerpoint/2010/main" val="2377696191"/>
      </p:ext>
    </p:extLst>
  </p:cSld>
  <p:clrMapOvr>
    <a:masterClrMapping/>
  </p:clrMapOvr>
  <mc:AlternateContent xmlns:mc="http://schemas.openxmlformats.org/markup-compatibility/2006">
    <mc:Choice xmlns:p14="http://schemas.microsoft.com/office/powerpoint/2010/main" Requires="p14">
      <p:transition spd="slow" p14:dur="1500" advClick="0" advTm="36620">
        <p:random/>
      </p:transition>
    </mc:Choice>
    <mc:Fallback>
      <p:transition spd="slow" advClick="0" advTm="366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fad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animBg="1"/>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8543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关于法人及营业执照</a:t>
            </a:r>
          </a:p>
        </p:txBody>
      </p:sp>
      <p:sp>
        <p:nvSpPr>
          <p:cNvPr id="8" name="思想气泡: 云 7">
            <a:extLst>
              <a:ext uri="{FF2B5EF4-FFF2-40B4-BE49-F238E27FC236}">
                <a16:creationId xmlns:a16="http://schemas.microsoft.com/office/drawing/2014/main" id="{7764F678-EE04-4467-86B9-79D3D6E3961B}"/>
              </a:ext>
            </a:extLst>
          </p:cNvPr>
          <p:cNvSpPr/>
          <p:nvPr/>
        </p:nvSpPr>
        <p:spPr>
          <a:xfrm>
            <a:off x="567930" y="864045"/>
            <a:ext cx="1156447" cy="468018"/>
          </a:xfrm>
          <a:prstGeom prst="cloudCallout">
            <a:avLst>
              <a:gd name="adj1" fmla="val 47771"/>
              <a:gd name="adj2" fmla="val 7255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举例</a:t>
            </a:r>
          </a:p>
        </p:txBody>
      </p:sp>
      <p:sp>
        <p:nvSpPr>
          <p:cNvPr id="9" name="矩形: 圆角 8">
            <a:extLst>
              <a:ext uri="{FF2B5EF4-FFF2-40B4-BE49-F238E27FC236}">
                <a16:creationId xmlns:a16="http://schemas.microsoft.com/office/drawing/2014/main" id="{A68919D1-E83E-4602-B439-FFA808F38E40}"/>
              </a:ext>
            </a:extLst>
          </p:cNvPr>
          <p:cNvSpPr/>
          <p:nvPr/>
        </p:nvSpPr>
        <p:spPr>
          <a:xfrm>
            <a:off x="1995103" y="707679"/>
            <a:ext cx="6614376" cy="1759856"/>
          </a:xfrm>
          <a:prstGeom prst="roundRect">
            <a:avLst/>
          </a:prstGeom>
          <a:noFill/>
          <a:ln>
            <a:solidFill>
              <a:schemeClr val="accent2"/>
            </a:solidFill>
          </a:ln>
        </p:spPr>
        <p:style>
          <a:lnRef idx="2">
            <a:schemeClr val="accent5"/>
          </a:lnRef>
          <a:fillRef idx="1">
            <a:schemeClr val="lt1"/>
          </a:fillRef>
          <a:effectRef idx="0">
            <a:schemeClr val="accent5"/>
          </a:effectRef>
          <a:fontRef idx="minor">
            <a:schemeClr val="dk1"/>
          </a:fontRef>
        </p:style>
        <p:txBody>
          <a:bodyPr rtlCol="0" anchor="ctr"/>
          <a:lstStyle/>
          <a:p>
            <a:pPr marL="171450" indent="-171450">
              <a:lnSpc>
                <a:spcPct val="150000"/>
              </a:lnSpc>
              <a:buFont typeface="Wingdings" panose="05000000000000000000" pitchFamily="2" charset="2"/>
              <a:buChar char="l"/>
            </a:pPr>
            <a:r>
              <a:rPr lang="en-US" altLang="zh-CN" b="1" dirty="0"/>
              <a:t>2018</a:t>
            </a:r>
            <a:r>
              <a:rPr lang="zh-CN" altLang="en-US" b="1" dirty="0"/>
              <a:t>年初，甲公司向乙公司采购一批电脑配件，价值</a:t>
            </a:r>
            <a:r>
              <a:rPr lang="en-US" altLang="zh-CN" b="1" dirty="0"/>
              <a:t>300</a:t>
            </a:r>
            <a:r>
              <a:rPr lang="zh-CN" altLang="en-US" b="1" dirty="0"/>
              <a:t>万元。甲公司支付了乙公司货款</a:t>
            </a:r>
            <a:r>
              <a:rPr lang="en-US" altLang="zh-CN" b="1" dirty="0"/>
              <a:t>180</a:t>
            </a:r>
            <a:r>
              <a:rPr lang="zh-CN" altLang="en-US" b="1" dirty="0"/>
              <a:t>万元，尚欠货款</a:t>
            </a:r>
            <a:r>
              <a:rPr lang="en-US" altLang="zh-CN" b="1" dirty="0"/>
              <a:t>120</a:t>
            </a:r>
            <a:r>
              <a:rPr lang="zh-CN" altLang="en-US" b="1" dirty="0"/>
              <a:t>万元至今未付。</a:t>
            </a:r>
            <a:r>
              <a:rPr lang="en-US" altLang="zh-CN" b="1" dirty="0"/>
              <a:t>2019</a:t>
            </a:r>
            <a:r>
              <a:rPr lang="zh-CN" altLang="en-US" b="1" dirty="0"/>
              <a:t>年底，甲公司因未进行年检且存在其他违规行为，被市场监督管理机关依法吊销营业执照，至今股东未组织清算。乙公司多次与之协商未果后，向法院起诉，要求甲公司支付拖欠的货款</a:t>
            </a:r>
            <a:r>
              <a:rPr lang="en-US" altLang="zh-CN" b="1" dirty="0"/>
              <a:t>120</a:t>
            </a:r>
            <a:r>
              <a:rPr lang="zh-CN" altLang="en-US" b="1" dirty="0"/>
              <a:t>万元及承担违约责任。</a:t>
            </a:r>
            <a:endParaRPr lang="en-US" altLang="zh-CN" b="1" dirty="0"/>
          </a:p>
        </p:txBody>
      </p:sp>
      <p:pic>
        <p:nvPicPr>
          <p:cNvPr id="5" name="图片 4">
            <a:extLst>
              <a:ext uri="{FF2B5EF4-FFF2-40B4-BE49-F238E27FC236}">
                <a16:creationId xmlns:a16="http://schemas.microsoft.com/office/drawing/2014/main" id="{ABF84F03-4779-44AF-8084-05700367BD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6630" y="2992347"/>
            <a:ext cx="2376945" cy="1474240"/>
          </a:xfrm>
          <a:prstGeom prst="rect">
            <a:avLst/>
          </a:prstGeom>
        </p:spPr>
      </p:pic>
      <p:sp>
        <p:nvSpPr>
          <p:cNvPr id="10" name="对话气泡: 椭圆形 9">
            <a:extLst>
              <a:ext uri="{FF2B5EF4-FFF2-40B4-BE49-F238E27FC236}">
                <a16:creationId xmlns:a16="http://schemas.microsoft.com/office/drawing/2014/main" id="{62D8B5E3-D237-406A-BAEE-6C0A4BA42174}"/>
              </a:ext>
            </a:extLst>
          </p:cNvPr>
          <p:cNvSpPr/>
          <p:nvPr/>
        </p:nvSpPr>
        <p:spPr>
          <a:xfrm>
            <a:off x="3889563" y="2731518"/>
            <a:ext cx="3042397" cy="1683110"/>
          </a:xfrm>
          <a:prstGeom prst="wedgeEllipseCallout">
            <a:avLst>
              <a:gd name="adj1" fmla="val -63253"/>
              <a:gd name="adj2" fmla="val -5600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solidFill>
                  <a:srgbClr val="002060"/>
                </a:solidFill>
                <a:latin typeface="华文中宋" panose="02010600040101010101" pitchFamily="2" charset="-122"/>
                <a:ea typeface="华文中宋" panose="02010600040101010101" pitchFamily="2" charset="-122"/>
              </a:rPr>
              <a:t>法庭上，甲公司认为，被市场监督管理机关依法吊销执照意味着法人终止，不需要承担相关债务责任。这种观点是否正确呢？</a:t>
            </a:r>
          </a:p>
        </p:txBody>
      </p:sp>
      <p:pic>
        <p:nvPicPr>
          <p:cNvPr id="13" name="图片 12">
            <a:extLst>
              <a:ext uri="{FF2B5EF4-FFF2-40B4-BE49-F238E27FC236}">
                <a16:creationId xmlns:a16="http://schemas.microsoft.com/office/drawing/2014/main" id="{8AB1B8A7-B822-4481-AB57-7B28FF3287F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23878" y="2932712"/>
            <a:ext cx="1543605" cy="1468854"/>
          </a:xfrm>
          <a:prstGeom prst="rect">
            <a:avLst/>
          </a:prstGeom>
        </p:spPr>
      </p:pic>
    </p:spTree>
    <p:custDataLst>
      <p:tags r:id="rId1"/>
    </p:custDataLst>
    <p:extLst>
      <p:ext uri="{BB962C8B-B14F-4D97-AF65-F5344CB8AC3E}">
        <p14:creationId xmlns:p14="http://schemas.microsoft.com/office/powerpoint/2010/main" val="4003207938"/>
      </p:ext>
    </p:extLst>
  </p:cSld>
  <p:clrMapOvr>
    <a:masterClrMapping/>
  </p:clrMapOvr>
  <mc:AlternateContent xmlns:mc="http://schemas.openxmlformats.org/markup-compatibility/2006">
    <mc:Choice xmlns:p14="http://schemas.microsoft.com/office/powerpoint/2010/main" Requires="p14">
      <p:transition spd="slow" p14:dur="1500" advClick="0" advTm="45733">
        <p:random/>
      </p:transition>
    </mc:Choice>
    <mc:Fallback>
      <p:transition spd="slow" advClick="0" advTm="4573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500" fill="hold"/>
                                        <p:tgtEl>
                                          <p:spTgt spid="10"/>
                                        </p:tgtEl>
                                        <p:attrNameLst>
                                          <p:attrName>ppt_w</p:attrName>
                                        </p:attrNameLst>
                                      </p:cBhvr>
                                      <p:tavLst>
                                        <p:tav tm="0">
                                          <p:val>
                                            <p:fltVal val="0"/>
                                          </p:val>
                                        </p:tav>
                                        <p:tav tm="100000">
                                          <p:val>
                                            <p:strVal val="#ppt_w"/>
                                          </p:val>
                                        </p:tav>
                                      </p:tavLst>
                                    </p:anim>
                                    <p:anim calcmode="lin" valueType="num">
                                      <p:cBhvr>
                                        <p:cTn id="22" dur="500" fill="hold"/>
                                        <p:tgtEl>
                                          <p:spTgt spid="10"/>
                                        </p:tgtEl>
                                        <p:attrNameLst>
                                          <p:attrName>ppt_h</p:attrName>
                                        </p:attrNameLst>
                                      </p:cBhvr>
                                      <p:tavLst>
                                        <p:tav tm="0">
                                          <p:val>
                                            <p:fltVal val="0"/>
                                          </p:val>
                                        </p:tav>
                                        <p:tav tm="100000">
                                          <p:val>
                                            <p:strVal val="#ppt_h"/>
                                          </p:val>
                                        </p:tav>
                                      </p:tavLst>
                                    </p:anim>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wipe(down)">
                                      <p:cBhvr>
                                        <p:cTn id="28" dur="580">
                                          <p:stCondLst>
                                            <p:cond delay="0"/>
                                          </p:stCondLst>
                                        </p:cTn>
                                        <p:tgtEl>
                                          <p:spTgt spid="13"/>
                                        </p:tgtEl>
                                      </p:cBhvr>
                                    </p:animEffect>
                                    <p:anim calcmode="lin" valueType="num">
                                      <p:cBhvr>
                                        <p:cTn id="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4" dur="26">
                                          <p:stCondLst>
                                            <p:cond delay="650"/>
                                          </p:stCondLst>
                                        </p:cTn>
                                        <p:tgtEl>
                                          <p:spTgt spid="13"/>
                                        </p:tgtEl>
                                      </p:cBhvr>
                                      <p:to x="100000" y="60000"/>
                                    </p:animScale>
                                    <p:animScale>
                                      <p:cBhvr>
                                        <p:cTn id="35" dur="166" decel="50000">
                                          <p:stCondLst>
                                            <p:cond delay="676"/>
                                          </p:stCondLst>
                                        </p:cTn>
                                        <p:tgtEl>
                                          <p:spTgt spid="13"/>
                                        </p:tgtEl>
                                      </p:cBhvr>
                                      <p:to x="100000" y="100000"/>
                                    </p:animScale>
                                    <p:animScale>
                                      <p:cBhvr>
                                        <p:cTn id="36" dur="26">
                                          <p:stCondLst>
                                            <p:cond delay="1312"/>
                                          </p:stCondLst>
                                        </p:cTn>
                                        <p:tgtEl>
                                          <p:spTgt spid="13"/>
                                        </p:tgtEl>
                                      </p:cBhvr>
                                      <p:to x="100000" y="80000"/>
                                    </p:animScale>
                                    <p:animScale>
                                      <p:cBhvr>
                                        <p:cTn id="37" dur="166" decel="50000">
                                          <p:stCondLst>
                                            <p:cond delay="1338"/>
                                          </p:stCondLst>
                                        </p:cTn>
                                        <p:tgtEl>
                                          <p:spTgt spid="13"/>
                                        </p:tgtEl>
                                      </p:cBhvr>
                                      <p:to x="100000" y="100000"/>
                                    </p:animScale>
                                    <p:animScale>
                                      <p:cBhvr>
                                        <p:cTn id="38" dur="26">
                                          <p:stCondLst>
                                            <p:cond delay="1642"/>
                                          </p:stCondLst>
                                        </p:cTn>
                                        <p:tgtEl>
                                          <p:spTgt spid="13"/>
                                        </p:tgtEl>
                                      </p:cBhvr>
                                      <p:to x="100000" y="90000"/>
                                    </p:animScale>
                                    <p:animScale>
                                      <p:cBhvr>
                                        <p:cTn id="39" dur="166" decel="50000">
                                          <p:stCondLst>
                                            <p:cond delay="1668"/>
                                          </p:stCondLst>
                                        </p:cTn>
                                        <p:tgtEl>
                                          <p:spTgt spid="13"/>
                                        </p:tgtEl>
                                      </p:cBhvr>
                                      <p:to x="100000" y="100000"/>
                                    </p:animScale>
                                    <p:animScale>
                                      <p:cBhvr>
                                        <p:cTn id="40" dur="26">
                                          <p:stCondLst>
                                            <p:cond delay="1808"/>
                                          </p:stCondLst>
                                        </p:cTn>
                                        <p:tgtEl>
                                          <p:spTgt spid="13"/>
                                        </p:tgtEl>
                                      </p:cBhvr>
                                      <p:to x="100000" y="95000"/>
                                    </p:animScale>
                                    <p:animScale>
                                      <p:cBhvr>
                                        <p:cTn id="41" dur="166" decel="50000">
                                          <p:stCondLst>
                                            <p:cond delay="1834"/>
                                          </p:stCondLst>
                                        </p:cTn>
                                        <p:tgtEl>
                                          <p:spTgt spid="1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8543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关于法人及营业执照</a:t>
            </a:r>
          </a:p>
        </p:txBody>
      </p:sp>
      <p:sp>
        <p:nvSpPr>
          <p:cNvPr id="5" name="思想气泡: 云 4">
            <a:extLst>
              <a:ext uri="{FF2B5EF4-FFF2-40B4-BE49-F238E27FC236}">
                <a16:creationId xmlns:a16="http://schemas.microsoft.com/office/drawing/2014/main" id="{04A40758-D8E2-4C2D-A4D7-946E1887D4EA}"/>
              </a:ext>
            </a:extLst>
          </p:cNvPr>
          <p:cNvSpPr/>
          <p:nvPr/>
        </p:nvSpPr>
        <p:spPr>
          <a:xfrm>
            <a:off x="524435" y="964054"/>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4BA7FBF7-19EC-4EB8-9103-D689F9025873}"/>
              </a:ext>
            </a:extLst>
          </p:cNvPr>
          <p:cNvSpPr/>
          <p:nvPr/>
        </p:nvSpPr>
        <p:spPr>
          <a:xfrm>
            <a:off x="1784889" y="778694"/>
            <a:ext cx="6505224" cy="371934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sz="1200" dirty="0"/>
              <a:t>      </a:t>
            </a:r>
            <a:r>
              <a:rPr lang="en-US" altLang="zh-CN" dirty="0"/>
              <a:t>《</a:t>
            </a:r>
            <a:r>
              <a:rPr lang="zh-CN" altLang="en-US" dirty="0"/>
              <a:t>民法典</a:t>
            </a:r>
            <a:r>
              <a:rPr lang="en-US" altLang="zh-CN" dirty="0"/>
              <a:t>》</a:t>
            </a:r>
            <a:r>
              <a:rPr lang="zh-CN" altLang="en-US" dirty="0"/>
              <a:t>的规定吸收和沿用了</a:t>
            </a:r>
            <a:r>
              <a:rPr lang="en-US" altLang="zh-CN" dirty="0"/>
              <a:t>《</a:t>
            </a:r>
            <a:r>
              <a:rPr lang="zh-CN" altLang="en-US" dirty="0"/>
              <a:t>民法通则</a:t>
            </a:r>
            <a:r>
              <a:rPr lang="en-US" altLang="zh-CN" dirty="0"/>
              <a:t>》</a:t>
            </a:r>
            <a:r>
              <a:rPr lang="zh-CN" altLang="en-US" dirty="0"/>
              <a:t>、</a:t>
            </a:r>
            <a:r>
              <a:rPr lang="en-US" altLang="zh-CN" dirty="0"/>
              <a:t>《</a:t>
            </a:r>
            <a:r>
              <a:rPr lang="zh-CN" altLang="en-US" dirty="0"/>
              <a:t>公司法</a:t>
            </a:r>
            <a:r>
              <a:rPr lang="en-US" altLang="zh-CN" dirty="0"/>
              <a:t>》</a:t>
            </a:r>
            <a:r>
              <a:rPr lang="zh-CN" altLang="en-US" dirty="0"/>
              <a:t>的有关规定，进一步统一规范了有关公司法人终止的相关情形。</a:t>
            </a:r>
          </a:p>
          <a:p>
            <a:pPr>
              <a:lnSpc>
                <a:spcPct val="200000"/>
              </a:lnSpc>
            </a:pPr>
            <a:r>
              <a:rPr lang="zh-CN" altLang="en-US" dirty="0"/>
              <a:t>       上述例子中，甲公司虽然依法被市场监督管理机关吊销了执照，但在其没有完成清算以及申请注销登记之前，其法人资格仍然存在，法人并未终止，相关债务应当依法予以承担。乙公司有权要求甲公司支付货款。</a:t>
            </a:r>
            <a:endParaRPr lang="en-US" altLang="zh-CN" dirty="0"/>
          </a:p>
          <a:p>
            <a:pPr>
              <a:lnSpc>
                <a:spcPct val="200000"/>
              </a:lnSpc>
            </a:pPr>
            <a:r>
              <a:rPr lang="zh-CN" altLang="en-US" dirty="0"/>
              <a:t>       市场主体在经营过程中，如果遇到像甲公司此类被吊销执照但未注销的情况，应当积极向对方主张债权，必要时还可在执行程序中要求追加公司股东为被执行人。</a:t>
            </a:r>
            <a:endParaRPr lang="en-US" altLang="zh-CN" dirty="0"/>
          </a:p>
        </p:txBody>
      </p:sp>
    </p:spTree>
    <p:custDataLst>
      <p:tags r:id="rId1"/>
    </p:custDataLst>
    <p:extLst>
      <p:ext uri="{BB962C8B-B14F-4D97-AF65-F5344CB8AC3E}">
        <p14:creationId xmlns:p14="http://schemas.microsoft.com/office/powerpoint/2010/main" val="2971919117"/>
      </p:ext>
    </p:extLst>
  </p:cSld>
  <p:clrMapOvr>
    <a:masterClrMapping/>
  </p:clrMapOvr>
  <mc:AlternateContent xmlns:mc="http://schemas.openxmlformats.org/markup-compatibility/2006">
    <mc:Choice xmlns:p14="http://schemas.microsoft.com/office/powerpoint/2010/main" Requires="p14">
      <p:transition spd="slow" p14:dur="1500" advClick="0" advTm="30422">
        <p:random/>
      </p:transition>
    </mc:Choice>
    <mc:Fallback>
      <p:transition spd="slow" advClick="0" advTm="3042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8543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关于法人及营业执照</a:t>
            </a:r>
          </a:p>
        </p:txBody>
      </p:sp>
      <p:sp>
        <p:nvSpPr>
          <p:cNvPr id="6" name="矩形: 圆角 5">
            <a:extLst>
              <a:ext uri="{FF2B5EF4-FFF2-40B4-BE49-F238E27FC236}">
                <a16:creationId xmlns:a16="http://schemas.microsoft.com/office/drawing/2014/main" id="{08A23447-6626-418C-8AAC-9B32E3FB3994}"/>
              </a:ext>
            </a:extLst>
          </p:cNvPr>
          <p:cNvSpPr/>
          <p:nvPr/>
        </p:nvSpPr>
        <p:spPr>
          <a:xfrm>
            <a:off x="828570" y="936174"/>
            <a:ext cx="5281542" cy="987019"/>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b="1" dirty="0"/>
              <a:t>吊销营业执照，不等于注销法人资格</a:t>
            </a:r>
          </a:p>
          <a:p>
            <a:pPr>
              <a:lnSpc>
                <a:spcPct val="150000"/>
              </a:lnSpc>
            </a:pPr>
            <a:r>
              <a:rPr lang="zh-CN" altLang="en-US" sz="1200" dirty="0"/>
              <a:t>       公司被吊销营业执照后，有人会认为公司已经终止，无需承担相关责任，这其实是混淆了吊销法人执照与法人注销登记两者概念造成的。</a:t>
            </a:r>
          </a:p>
        </p:txBody>
      </p:sp>
      <p:pic>
        <p:nvPicPr>
          <p:cNvPr id="4" name="图片 3">
            <a:extLst>
              <a:ext uri="{FF2B5EF4-FFF2-40B4-BE49-F238E27FC236}">
                <a16:creationId xmlns:a16="http://schemas.microsoft.com/office/drawing/2014/main" id="{366E607C-FE28-4803-AC07-7FD51EBFCB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24662" y="702317"/>
            <a:ext cx="1690515" cy="1493288"/>
          </a:xfrm>
          <a:prstGeom prst="rect">
            <a:avLst/>
          </a:prstGeom>
        </p:spPr>
      </p:pic>
      <p:sp>
        <p:nvSpPr>
          <p:cNvPr id="10" name="矩形: 圆角 9">
            <a:extLst>
              <a:ext uri="{FF2B5EF4-FFF2-40B4-BE49-F238E27FC236}">
                <a16:creationId xmlns:a16="http://schemas.microsoft.com/office/drawing/2014/main" id="{F4BB5007-2D39-47DD-ACF6-779D7AA3A2A5}"/>
              </a:ext>
            </a:extLst>
          </p:cNvPr>
          <p:cNvSpPr/>
          <p:nvPr/>
        </p:nvSpPr>
        <p:spPr>
          <a:xfrm>
            <a:off x="567930" y="2244942"/>
            <a:ext cx="7427925" cy="2480177"/>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ts val="2600"/>
              </a:lnSpc>
            </a:pPr>
            <a:r>
              <a:rPr lang="zh-CN" altLang="en-US" sz="1200" dirty="0"/>
              <a:t>       吊销营业执照是法人被市场监督管理机关取消经营资格，不允许正常营业，但取消不了法人的民事主体资格，法人仍然可以自身的主体资格享有债权、承担债务。一般情况下，法人执照被吊销系市场监督管理机关依法对法人进行的行政处罚，直接由行政机关按照法定程序经调查核实后下达相应的决定文书。</a:t>
            </a:r>
          </a:p>
          <a:p>
            <a:pPr>
              <a:lnSpc>
                <a:spcPts val="2600"/>
              </a:lnSpc>
            </a:pPr>
            <a:r>
              <a:rPr lang="zh-CN" altLang="en-US" sz="1200" dirty="0"/>
              <a:t>法人注销登记系由法人因解散、破产等原因成立清算组，由清算组向市场监督管理机关进行申报并经过相关审核通过后才能得以完成法人注销。法人如果因吊销营业执照而决定不再经营存续的，则需要向登记机关申报注销，而注销的前提是依法完成清算、了结债权债务。</a:t>
            </a:r>
            <a:endParaRPr lang="en-US" altLang="zh-CN" sz="1200" dirty="0"/>
          </a:p>
          <a:p>
            <a:pPr>
              <a:lnSpc>
                <a:spcPts val="2600"/>
              </a:lnSpc>
            </a:pPr>
            <a:r>
              <a:rPr lang="en-US" altLang="zh-CN" sz="1200" dirty="0"/>
              <a:t>       </a:t>
            </a:r>
            <a:r>
              <a:rPr lang="zh-CN" altLang="en-US" sz="1200" dirty="0"/>
              <a:t>因此，法人在依法被注销之前，法人成立的清算组仍需要对外承担债务，收回债权。</a:t>
            </a:r>
            <a:endParaRPr lang="en-US" altLang="zh-CN" sz="1200" dirty="0"/>
          </a:p>
        </p:txBody>
      </p:sp>
    </p:spTree>
    <p:custDataLst>
      <p:tags r:id="rId1"/>
    </p:custDataLst>
    <p:extLst>
      <p:ext uri="{BB962C8B-B14F-4D97-AF65-F5344CB8AC3E}">
        <p14:creationId xmlns:p14="http://schemas.microsoft.com/office/powerpoint/2010/main" val="3130562746"/>
      </p:ext>
    </p:extLst>
  </p:cSld>
  <p:clrMapOvr>
    <a:masterClrMapping/>
  </p:clrMapOvr>
  <mc:AlternateContent xmlns:mc="http://schemas.openxmlformats.org/markup-compatibility/2006">
    <mc:Choice xmlns:p14="http://schemas.microsoft.com/office/powerpoint/2010/main" Requires="p14">
      <p:transition spd="slow" p14:dur="1500" advClick="0" advTm="40966">
        <p:random/>
      </p:transition>
    </mc:Choice>
    <mc:Fallback>
      <p:transition spd="slow" advClick="0" advTm="4096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8543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关于法人及营业执照</a:t>
            </a:r>
          </a:p>
        </p:txBody>
      </p:sp>
      <p:sp>
        <p:nvSpPr>
          <p:cNvPr id="5" name="卷形: 水平 4">
            <a:extLst>
              <a:ext uri="{FF2B5EF4-FFF2-40B4-BE49-F238E27FC236}">
                <a16:creationId xmlns:a16="http://schemas.microsoft.com/office/drawing/2014/main" id="{7A81F244-95C4-4F69-8C87-3D6DA3B2087D}"/>
              </a:ext>
            </a:extLst>
          </p:cNvPr>
          <p:cNvSpPr/>
          <p:nvPr/>
        </p:nvSpPr>
        <p:spPr>
          <a:xfrm>
            <a:off x="654229" y="2196063"/>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第七十七条</a:t>
            </a:r>
            <a:endParaRPr lang="en-US" altLang="zh-CN" sz="1600" b="1"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06497C09-5F82-417B-9E3B-9D6C5CFAD3B8}"/>
              </a:ext>
            </a:extLst>
          </p:cNvPr>
          <p:cNvSpPr/>
          <p:nvPr/>
        </p:nvSpPr>
        <p:spPr>
          <a:xfrm>
            <a:off x="567930" y="2784328"/>
            <a:ext cx="2714328" cy="365036"/>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营利法人</a:t>
            </a:r>
            <a:r>
              <a:rPr lang="zh-CN" altLang="en-US" dirty="0">
                <a:latin typeface="黑体" panose="02010609060101010101" pitchFamily="49" charset="-122"/>
                <a:ea typeface="黑体" panose="02010609060101010101" pitchFamily="49" charset="-122"/>
              </a:rPr>
              <a:t>经依法登记成立。</a:t>
            </a:r>
          </a:p>
        </p:txBody>
      </p:sp>
      <p:sp>
        <p:nvSpPr>
          <p:cNvPr id="8" name="卷形: 水平 7">
            <a:extLst>
              <a:ext uri="{FF2B5EF4-FFF2-40B4-BE49-F238E27FC236}">
                <a16:creationId xmlns:a16="http://schemas.microsoft.com/office/drawing/2014/main" id="{148B0A2C-BD19-40C6-A753-6E2DC908A7E4}"/>
              </a:ext>
            </a:extLst>
          </p:cNvPr>
          <p:cNvSpPr/>
          <p:nvPr/>
        </p:nvSpPr>
        <p:spPr>
          <a:xfrm>
            <a:off x="654229" y="3311138"/>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第七十八条</a:t>
            </a:r>
            <a:endParaRPr lang="en-US" altLang="zh-CN" sz="1600" b="1" dirty="0">
              <a:latin typeface="黑体" panose="02010609060101010101" pitchFamily="49" charset="-122"/>
              <a:ea typeface="黑体" panose="02010609060101010101" pitchFamily="49" charset="-122"/>
            </a:endParaRPr>
          </a:p>
        </p:txBody>
      </p:sp>
      <p:sp>
        <p:nvSpPr>
          <p:cNvPr id="9" name="矩形 8">
            <a:extLst>
              <a:ext uri="{FF2B5EF4-FFF2-40B4-BE49-F238E27FC236}">
                <a16:creationId xmlns:a16="http://schemas.microsoft.com/office/drawing/2014/main" id="{CAF509C5-4A5F-42E9-B40C-CB2708219EB6}"/>
              </a:ext>
            </a:extLst>
          </p:cNvPr>
          <p:cNvSpPr/>
          <p:nvPr/>
        </p:nvSpPr>
        <p:spPr>
          <a:xfrm>
            <a:off x="567930" y="3812948"/>
            <a:ext cx="6780888" cy="688202"/>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依法设立的</a:t>
            </a:r>
            <a:r>
              <a:rPr lang="zh-CN" altLang="en-US" dirty="0">
                <a:solidFill>
                  <a:srgbClr val="FF0000"/>
                </a:solidFill>
                <a:latin typeface="黑体" panose="02010609060101010101" pitchFamily="49" charset="-122"/>
                <a:ea typeface="黑体" panose="02010609060101010101" pitchFamily="49" charset="-122"/>
              </a:rPr>
              <a:t>营利法人</a:t>
            </a:r>
            <a:r>
              <a:rPr lang="zh-CN" altLang="en-US" dirty="0">
                <a:latin typeface="黑体" panose="02010609060101010101" pitchFamily="49" charset="-122"/>
                <a:ea typeface="黑体" panose="02010609060101010101" pitchFamily="49" charset="-122"/>
              </a:rPr>
              <a:t>，由登记机关发给</a:t>
            </a:r>
            <a:r>
              <a:rPr lang="zh-CN" altLang="en-US" dirty="0">
                <a:solidFill>
                  <a:srgbClr val="FF0000"/>
                </a:solidFill>
                <a:latin typeface="黑体" panose="02010609060101010101" pitchFamily="49" charset="-122"/>
                <a:ea typeface="黑体" panose="02010609060101010101" pitchFamily="49" charset="-122"/>
              </a:rPr>
              <a:t>营利法人营业执照</a:t>
            </a:r>
            <a:r>
              <a:rPr lang="zh-CN" altLang="en-US" dirty="0">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营业执照</a:t>
            </a:r>
            <a:r>
              <a:rPr lang="zh-CN" altLang="en-US" dirty="0">
                <a:latin typeface="黑体" panose="02010609060101010101" pitchFamily="49" charset="-122"/>
                <a:ea typeface="黑体" panose="02010609060101010101" pitchFamily="49" charset="-122"/>
              </a:rPr>
              <a:t>签发日期为</a:t>
            </a:r>
            <a:r>
              <a:rPr lang="zh-CN" altLang="en-US" dirty="0">
                <a:solidFill>
                  <a:srgbClr val="FF0000"/>
                </a:solidFill>
                <a:latin typeface="黑体" panose="02010609060101010101" pitchFamily="49" charset="-122"/>
                <a:ea typeface="黑体" panose="02010609060101010101" pitchFamily="49" charset="-122"/>
              </a:rPr>
              <a:t>营利法人</a:t>
            </a:r>
            <a:r>
              <a:rPr lang="zh-CN" altLang="en-US" dirty="0">
                <a:latin typeface="黑体" panose="02010609060101010101" pitchFamily="49" charset="-122"/>
                <a:ea typeface="黑体" panose="02010609060101010101" pitchFamily="49" charset="-122"/>
              </a:rPr>
              <a:t>的成立日期。</a:t>
            </a:r>
          </a:p>
        </p:txBody>
      </p:sp>
      <p:sp>
        <p:nvSpPr>
          <p:cNvPr id="10" name="卷形: 水平 9">
            <a:extLst>
              <a:ext uri="{FF2B5EF4-FFF2-40B4-BE49-F238E27FC236}">
                <a16:creationId xmlns:a16="http://schemas.microsoft.com/office/drawing/2014/main" id="{F1D71F22-C9C7-4AFC-94F3-B135397276F9}"/>
              </a:ext>
            </a:extLst>
          </p:cNvPr>
          <p:cNvSpPr/>
          <p:nvPr/>
        </p:nvSpPr>
        <p:spPr>
          <a:xfrm>
            <a:off x="654229" y="731532"/>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第七十六条</a:t>
            </a:r>
            <a:endParaRPr lang="en-US" altLang="zh-CN" sz="1600" b="1" dirty="0">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id="{5AF683C8-C896-4B76-B50C-76E430CE65F4}"/>
              </a:ext>
            </a:extLst>
          </p:cNvPr>
          <p:cNvSpPr/>
          <p:nvPr/>
        </p:nvSpPr>
        <p:spPr>
          <a:xfrm>
            <a:off x="567930" y="1194418"/>
            <a:ext cx="7392729" cy="876715"/>
          </a:xfrm>
          <a:prstGeom prst="rect">
            <a:avLst/>
          </a:prstGeom>
        </p:spPr>
        <p:txBody>
          <a:bodyPr wrap="square">
            <a:spAutoFit/>
          </a:bodyPr>
          <a:lstStyle/>
          <a:p>
            <a:pPr marL="285750" indent="-285750">
              <a:lnSpc>
                <a:spcPct val="20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以取得利润并分配给股东等出资人为目的成立的</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，为</a:t>
            </a:r>
            <a:r>
              <a:rPr lang="zh-CN" altLang="en-US" dirty="0">
                <a:solidFill>
                  <a:srgbClr val="FF0000"/>
                </a:solidFill>
                <a:latin typeface="黑体" panose="02010609060101010101" pitchFamily="49" charset="-122"/>
                <a:ea typeface="黑体" panose="02010609060101010101" pitchFamily="49" charset="-122"/>
              </a:rPr>
              <a:t>营利法人</a:t>
            </a:r>
            <a:r>
              <a:rPr lang="zh-CN" altLang="en-US" dirty="0">
                <a:latin typeface="黑体" panose="02010609060101010101" pitchFamily="49" charset="-122"/>
                <a:ea typeface="黑体" panose="02010609060101010101" pitchFamily="49" charset="-122"/>
              </a:rPr>
              <a:t>。</a:t>
            </a:r>
          </a:p>
          <a:p>
            <a:pPr marL="285750" indent="-285750">
              <a:lnSpc>
                <a:spcPct val="200000"/>
              </a:lnSpc>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营利法人</a:t>
            </a:r>
            <a:r>
              <a:rPr lang="zh-CN" altLang="en-US" dirty="0">
                <a:latin typeface="黑体" panose="02010609060101010101" pitchFamily="49" charset="-122"/>
                <a:ea typeface="黑体" panose="02010609060101010101" pitchFamily="49" charset="-122"/>
              </a:rPr>
              <a:t>包括有限责任公司、股份有限公司和其他企业</a:t>
            </a:r>
            <a:r>
              <a:rPr lang="zh-CN" altLang="en-US" dirty="0">
                <a:solidFill>
                  <a:srgbClr val="FF0000"/>
                </a:solidFill>
                <a:latin typeface="黑体" panose="02010609060101010101" pitchFamily="49" charset="-122"/>
                <a:ea typeface="黑体" panose="02010609060101010101" pitchFamily="49" charset="-122"/>
              </a:rPr>
              <a:t>法人</a:t>
            </a:r>
            <a:r>
              <a:rPr lang="zh-CN" altLang="en-US" dirty="0">
                <a:latin typeface="黑体" panose="02010609060101010101" pitchFamily="49" charset="-122"/>
                <a:ea typeface="黑体" panose="02010609060101010101" pitchFamily="49" charset="-122"/>
              </a:rPr>
              <a:t>等。</a:t>
            </a:r>
          </a:p>
        </p:txBody>
      </p:sp>
    </p:spTree>
    <p:custDataLst>
      <p:tags r:id="rId1"/>
    </p:custDataLst>
    <p:extLst>
      <p:ext uri="{BB962C8B-B14F-4D97-AF65-F5344CB8AC3E}">
        <p14:creationId xmlns:p14="http://schemas.microsoft.com/office/powerpoint/2010/main" val="947004376"/>
      </p:ext>
    </p:extLst>
  </p:cSld>
  <p:clrMapOvr>
    <a:masterClrMapping/>
  </p:clrMapOvr>
  <mc:AlternateContent xmlns:mc="http://schemas.openxmlformats.org/markup-compatibility/2006">
    <mc:Choice xmlns:p14="http://schemas.microsoft.com/office/powerpoint/2010/main" Requires="p14">
      <p:transition spd="slow" p14:dur="1500" advClick="0" advTm="31347">
        <p:random/>
      </p:transition>
    </mc:Choice>
    <mc:Fallback>
      <p:transition spd="slow" advClick="0" advTm="3134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heel(1)">
                                      <p:cBhvr>
                                        <p:cTn id="12" dur="20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heel(1)">
                                      <p:cBhvr>
                                        <p:cTn id="22" dur="20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heel(1)">
                                      <p:cBhvr>
                                        <p:cTn id="3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p:bldP spid="8" grpId="0" animBg="1"/>
      <p:bldP spid="9" grpId="0"/>
      <p:bldP spid="10" grpId="0" animBg="1"/>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85434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关于法人及营业执照</a:t>
            </a:r>
          </a:p>
        </p:txBody>
      </p:sp>
      <p:sp>
        <p:nvSpPr>
          <p:cNvPr id="5" name="思想气泡: 云 4">
            <a:extLst>
              <a:ext uri="{FF2B5EF4-FFF2-40B4-BE49-F238E27FC236}">
                <a16:creationId xmlns:a16="http://schemas.microsoft.com/office/drawing/2014/main" id="{CB6F3CE2-D2CF-41C9-A4F3-AFC7B889F8CA}"/>
              </a:ext>
            </a:extLst>
          </p:cNvPr>
          <p:cNvSpPr/>
          <p:nvPr/>
        </p:nvSpPr>
        <p:spPr>
          <a:xfrm>
            <a:off x="734441" y="2027268"/>
            <a:ext cx="1156447" cy="468018"/>
          </a:xfrm>
          <a:prstGeom prst="cloudCallout">
            <a:avLst>
              <a:gd name="adj1" fmla="val 50679"/>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4E7EFA73-0346-4C5F-A183-E178759D98E4}"/>
              </a:ext>
            </a:extLst>
          </p:cNvPr>
          <p:cNvSpPr/>
          <p:nvPr/>
        </p:nvSpPr>
        <p:spPr>
          <a:xfrm>
            <a:off x="2112761" y="1839200"/>
            <a:ext cx="6385779" cy="267901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dirty="0"/>
              <a:t>     </a:t>
            </a:r>
            <a:r>
              <a:rPr lang="en-US" altLang="zh-CN" dirty="0"/>
              <a:t>《</a:t>
            </a:r>
            <a:r>
              <a:rPr lang="zh-CN" altLang="en-US" dirty="0"/>
              <a:t>民法典</a:t>
            </a:r>
            <a:r>
              <a:rPr lang="en-US" altLang="zh-CN" dirty="0"/>
              <a:t>》</a:t>
            </a:r>
            <a:r>
              <a:rPr lang="zh-CN" altLang="en-US" dirty="0"/>
              <a:t>关于营利法人的定义，必然将加速全民所有制企业法人、厂办大集体等法人的改革改制进程，而股权多元化和混合所有制将成为改革改制的主要形式。关于营利法人设立权力机构、执行机构和监督机构的规定，也将有力推动国有企业完善治理结构、建设行权能力等“改机制”进程。</a:t>
            </a:r>
            <a:endParaRPr lang="en-US" altLang="zh-CN" dirty="0"/>
          </a:p>
          <a:p>
            <a:pPr>
              <a:lnSpc>
                <a:spcPct val="150000"/>
              </a:lnSpc>
            </a:pPr>
            <a:r>
              <a:rPr lang="en-US" altLang="zh-CN" dirty="0"/>
              <a:t>       </a:t>
            </a:r>
            <a:r>
              <a:rPr lang="zh-CN" altLang="en-US" dirty="0"/>
              <a:t>此外，民法典明确要求“出资人按照约定或者出资比例享有资产收益、重大决策以及选择经营管理者等权利并履行义务”，结合关于“营利法人的出资人不得滥用出资人权利损害法人或者其他出资人的利益”之规定，可以预期，民法典的颁布将加速推动国有企业出资人改革管控方式。</a:t>
            </a:r>
          </a:p>
        </p:txBody>
      </p:sp>
      <p:sp>
        <p:nvSpPr>
          <p:cNvPr id="7" name="卷形: 水平 6">
            <a:extLst>
              <a:ext uri="{FF2B5EF4-FFF2-40B4-BE49-F238E27FC236}">
                <a16:creationId xmlns:a16="http://schemas.microsoft.com/office/drawing/2014/main" id="{1C34023D-DEFF-494E-B185-45B5C6F17099}"/>
              </a:ext>
            </a:extLst>
          </p:cNvPr>
          <p:cNvSpPr/>
          <p:nvPr/>
        </p:nvSpPr>
        <p:spPr>
          <a:xfrm>
            <a:off x="734441" y="697836"/>
            <a:ext cx="1491257"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第八十六条</a:t>
            </a:r>
            <a:endParaRPr lang="en-US" altLang="zh-CN" sz="1600" b="1" dirty="0">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id="{10484A0D-CD9A-4FCB-968C-F549FE57A6B0}"/>
              </a:ext>
            </a:extLst>
          </p:cNvPr>
          <p:cNvSpPr/>
          <p:nvPr/>
        </p:nvSpPr>
        <p:spPr>
          <a:xfrm>
            <a:off x="562990" y="1159498"/>
            <a:ext cx="8327299" cy="365036"/>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营利法人</a:t>
            </a:r>
            <a:r>
              <a:rPr lang="zh-CN" altLang="en-US" dirty="0">
                <a:latin typeface="黑体" panose="02010609060101010101" pitchFamily="49" charset="-122"/>
                <a:ea typeface="黑体" panose="02010609060101010101" pitchFamily="49" charset="-122"/>
              </a:rPr>
              <a:t>从事经营活动，应当遵守商业道德，维护交易安全，接受政府和社会的监督，承担社会责任。</a:t>
            </a:r>
          </a:p>
        </p:txBody>
      </p:sp>
    </p:spTree>
    <p:custDataLst>
      <p:tags r:id="rId1"/>
    </p:custDataLst>
    <p:extLst>
      <p:ext uri="{BB962C8B-B14F-4D97-AF65-F5344CB8AC3E}">
        <p14:creationId xmlns:p14="http://schemas.microsoft.com/office/powerpoint/2010/main" val="951319070"/>
      </p:ext>
    </p:extLst>
  </p:cSld>
  <p:clrMapOvr>
    <a:masterClrMapping/>
  </p:clrMapOvr>
  <mc:AlternateContent xmlns:mc="http://schemas.openxmlformats.org/markup-compatibility/2006">
    <mc:Choice xmlns:p14="http://schemas.microsoft.com/office/powerpoint/2010/main" Requires="p14">
      <p:transition spd="slow" p14:dur="1500" advClick="0" advTm="51037">
        <p:random/>
      </p:transition>
    </mc:Choice>
    <mc:Fallback>
      <p:transition spd="slow" advClick="0" advTm="5103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299960" y="1939540"/>
            <a:ext cx="1243006" cy="523220"/>
          </a:xfrm>
          <a:prstGeom prst="rect">
            <a:avLst/>
          </a:prstGeom>
          <a:noFill/>
        </p:spPr>
        <p:txBody>
          <a:bodyPr wrap="square" rtlCol="0">
            <a:spAutoFit/>
          </a:bodyPr>
          <a:lstStyle/>
          <a:p>
            <a:r>
              <a:rPr lang="zh-CN" altLang="en-US" sz="2800" b="1" dirty="0">
                <a:solidFill>
                  <a:srgbClr val="C00000"/>
                </a:solidFill>
                <a:latin typeface="微软雅黑" pitchFamily="34" charset="-122"/>
                <a:ea typeface="微软雅黑" pitchFamily="34" charset="-122"/>
              </a:rPr>
              <a:t>目录</a:t>
            </a:r>
          </a:p>
        </p:txBody>
      </p:sp>
      <p:grpSp>
        <p:nvGrpSpPr>
          <p:cNvPr id="39" name="组合 38"/>
          <p:cNvGrpSpPr/>
          <p:nvPr/>
        </p:nvGrpSpPr>
        <p:grpSpPr>
          <a:xfrm>
            <a:off x="4297055" y="511643"/>
            <a:ext cx="365760" cy="376952"/>
            <a:chOff x="4869180" y="1127760"/>
            <a:chExt cx="365760" cy="376952"/>
          </a:xfrm>
        </p:grpSpPr>
        <p:sp>
          <p:nvSpPr>
            <p:cNvPr id="12" name="圆角矩形 11"/>
            <p:cNvSpPr/>
            <p:nvPr/>
          </p:nvSpPr>
          <p:spPr>
            <a:xfrm>
              <a:off x="4869180" y="112776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TextBox 12"/>
            <p:cNvSpPr txBox="1"/>
            <p:nvPr/>
          </p:nvSpPr>
          <p:spPr>
            <a:xfrm>
              <a:off x="4892040" y="113538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1</a:t>
              </a:r>
              <a:endParaRPr lang="zh-CN" altLang="en-US" sz="1800" b="1" dirty="0">
                <a:solidFill>
                  <a:schemeClr val="bg1"/>
                </a:solidFill>
                <a:latin typeface="微软雅黑" pitchFamily="34" charset="-122"/>
                <a:ea typeface="微软雅黑" pitchFamily="34" charset="-122"/>
              </a:endParaRPr>
            </a:p>
          </p:txBody>
        </p:sp>
      </p:grpSp>
      <p:grpSp>
        <p:nvGrpSpPr>
          <p:cNvPr id="40" name="组合 39"/>
          <p:cNvGrpSpPr/>
          <p:nvPr/>
        </p:nvGrpSpPr>
        <p:grpSpPr>
          <a:xfrm>
            <a:off x="4297055" y="1794673"/>
            <a:ext cx="365760" cy="376952"/>
            <a:chOff x="4882515" y="1615440"/>
            <a:chExt cx="365760" cy="376952"/>
          </a:xfrm>
        </p:grpSpPr>
        <p:sp>
          <p:nvSpPr>
            <p:cNvPr id="16" name="圆角矩形 15"/>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TextBox 16"/>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3</a:t>
              </a:r>
              <a:endParaRPr lang="zh-CN" altLang="en-US" sz="1800" b="1" dirty="0">
                <a:solidFill>
                  <a:schemeClr val="bg1"/>
                </a:solidFill>
                <a:latin typeface="微软雅黑" pitchFamily="34" charset="-122"/>
                <a:ea typeface="微软雅黑" pitchFamily="34" charset="-122"/>
              </a:endParaRPr>
            </a:p>
          </p:txBody>
        </p:sp>
      </p:grpSp>
      <p:pic>
        <p:nvPicPr>
          <p:cNvPr id="38" name="图片 3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62472" y="1657482"/>
            <a:ext cx="636750" cy="360743"/>
          </a:xfrm>
          <a:prstGeom prst="rect">
            <a:avLst/>
          </a:prstGeom>
        </p:spPr>
      </p:pic>
      <p:sp>
        <p:nvSpPr>
          <p:cNvPr id="20" name="圆角矩形 23">
            <a:extLst>
              <a:ext uri="{FF2B5EF4-FFF2-40B4-BE49-F238E27FC236}">
                <a16:creationId xmlns:a16="http://schemas.microsoft.com/office/drawing/2014/main" id="{788669F4-7EC1-4889-AE2F-16E99554CA73}"/>
              </a:ext>
            </a:extLst>
          </p:cNvPr>
          <p:cNvSpPr/>
          <p:nvPr/>
        </p:nvSpPr>
        <p:spPr>
          <a:xfrm>
            <a:off x="5127904" y="1141966"/>
            <a:ext cx="2081240"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关于法人及营业执照</a:t>
            </a:r>
          </a:p>
        </p:txBody>
      </p:sp>
      <p:sp>
        <p:nvSpPr>
          <p:cNvPr id="21" name="矩形 20">
            <a:extLst>
              <a:ext uri="{FF2B5EF4-FFF2-40B4-BE49-F238E27FC236}">
                <a16:creationId xmlns:a16="http://schemas.microsoft.com/office/drawing/2014/main" id="{4E484ACB-B42E-4489-BF9E-790C088359F7}"/>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grpSp>
        <p:nvGrpSpPr>
          <p:cNvPr id="15" name="组合 14">
            <a:extLst>
              <a:ext uri="{FF2B5EF4-FFF2-40B4-BE49-F238E27FC236}">
                <a16:creationId xmlns:a16="http://schemas.microsoft.com/office/drawing/2014/main" id="{5D96D108-AA03-4191-93FA-BECF6079C064}"/>
              </a:ext>
            </a:extLst>
          </p:cNvPr>
          <p:cNvGrpSpPr/>
          <p:nvPr/>
        </p:nvGrpSpPr>
        <p:grpSpPr>
          <a:xfrm>
            <a:off x="4297055" y="3055319"/>
            <a:ext cx="365760" cy="376952"/>
            <a:chOff x="4882515" y="1615440"/>
            <a:chExt cx="365760" cy="376952"/>
          </a:xfrm>
        </p:grpSpPr>
        <p:sp>
          <p:nvSpPr>
            <p:cNvPr id="18" name="圆角矩形 15">
              <a:extLst>
                <a:ext uri="{FF2B5EF4-FFF2-40B4-BE49-F238E27FC236}">
                  <a16:creationId xmlns:a16="http://schemas.microsoft.com/office/drawing/2014/main" id="{A9563227-1A98-41A8-9AE4-4FED51C5E5FF}"/>
                </a:ext>
              </a:extLst>
            </p:cNvPr>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TextBox 16">
              <a:extLst>
                <a:ext uri="{FF2B5EF4-FFF2-40B4-BE49-F238E27FC236}">
                  <a16:creationId xmlns:a16="http://schemas.microsoft.com/office/drawing/2014/main" id="{987C37D8-ECE3-4AAE-812A-C7AB76789A6D}"/>
                </a:ext>
              </a:extLst>
            </p:cNvPr>
            <p:cNvSpPr txBox="1"/>
            <p:nvPr/>
          </p:nvSpPr>
          <p:spPr>
            <a:xfrm>
              <a:off x="4905374" y="1623060"/>
              <a:ext cx="278979"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5</a:t>
              </a:r>
              <a:endParaRPr lang="zh-CN" altLang="en-US" sz="1800" b="1" dirty="0">
                <a:solidFill>
                  <a:schemeClr val="bg1"/>
                </a:solidFill>
                <a:latin typeface="微软雅黑" pitchFamily="34" charset="-122"/>
                <a:ea typeface="微软雅黑" pitchFamily="34" charset="-122"/>
              </a:endParaRPr>
            </a:p>
          </p:txBody>
        </p:sp>
      </p:grpSp>
      <p:grpSp>
        <p:nvGrpSpPr>
          <p:cNvPr id="25" name="组合 24">
            <a:extLst>
              <a:ext uri="{FF2B5EF4-FFF2-40B4-BE49-F238E27FC236}">
                <a16:creationId xmlns:a16="http://schemas.microsoft.com/office/drawing/2014/main" id="{0EAD93C1-EE72-4157-B3E9-3CD531306209}"/>
              </a:ext>
            </a:extLst>
          </p:cNvPr>
          <p:cNvGrpSpPr/>
          <p:nvPr/>
        </p:nvGrpSpPr>
        <p:grpSpPr>
          <a:xfrm>
            <a:off x="4297055" y="3684741"/>
            <a:ext cx="365760" cy="376952"/>
            <a:chOff x="4882515" y="1615440"/>
            <a:chExt cx="365760" cy="376952"/>
          </a:xfrm>
        </p:grpSpPr>
        <p:sp>
          <p:nvSpPr>
            <p:cNvPr id="26" name="圆角矩形 15">
              <a:extLst>
                <a:ext uri="{FF2B5EF4-FFF2-40B4-BE49-F238E27FC236}">
                  <a16:creationId xmlns:a16="http://schemas.microsoft.com/office/drawing/2014/main" id="{2210165A-9C1D-42C7-B951-093C5A12B8C8}"/>
                </a:ext>
              </a:extLst>
            </p:cNvPr>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TextBox 16">
              <a:extLst>
                <a:ext uri="{FF2B5EF4-FFF2-40B4-BE49-F238E27FC236}">
                  <a16:creationId xmlns:a16="http://schemas.microsoft.com/office/drawing/2014/main" id="{9FC56FAD-BEAB-4AF5-A067-E81417A2008C}"/>
                </a:ext>
              </a:extLst>
            </p:cNvPr>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6</a:t>
              </a:r>
              <a:endParaRPr lang="zh-CN" altLang="en-US" sz="1800" b="1" dirty="0">
                <a:solidFill>
                  <a:schemeClr val="bg1"/>
                </a:solidFill>
                <a:latin typeface="微软雅黑" pitchFamily="34" charset="-122"/>
                <a:ea typeface="微软雅黑" pitchFamily="34" charset="-122"/>
              </a:endParaRPr>
            </a:p>
          </p:txBody>
        </p:sp>
      </p:grpSp>
      <p:grpSp>
        <p:nvGrpSpPr>
          <p:cNvPr id="29" name="组合 28">
            <a:extLst>
              <a:ext uri="{FF2B5EF4-FFF2-40B4-BE49-F238E27FC236}">
                <a16:creationId xmlns:a16="http://schemas.microsoft.com/office/drawing/2014/main" id="{7FAB610A-E98C-412E-BEBD-C5879B85EA36}"/>
              </a:ext>
            </a:extLst>
          </p:cNvPr>
          <p:cNvGrpSpPr/>
          <p:nvPr/>
        </p:nvGrpSpPr>
        <p:grpSpPr>
          <a:xfrm>
            <a:off x="4297597" y="1153158"/>
            <a:ext cx="365760" cy="376952"/>
            <a:chOff x="4882515" y="1615440"/>
            <a:chExt cx="365760" cy="376952"/>
          </a:xfrm>
        </p:grpSpPr>
        <p:sp>
          <p:nvSpPr>
            <p:cNvPr id="30" name="圆角矩形 15">
              <a:extLst>
                <a:ext uri="{FF2B5EF4-FFF2-40B4-BE49-F238E27FC236}">
                  <a16:creationId xmlns:a16="http://schemas.microsoft.com/office/drawing/2014/main" id="{DE8B6D14-433D-44AC-8A5A-E66FD4890AAA}"/>
                </a:ext>
              </a:extLst>
            </p:cNvPr>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TextBox 16">
              <a:extLst>
                <a:ext uri="{FF2B5EF4-FFF2-40B4-BE49-F238E27FC236}">
                  <a16:creationId xmlns:a16="http://schemas.microsoft.com/office/drawing/2014/main" id="{506CA3A2-ED7B-49F5-BA0E-A5AF5E906D4E}"/>
                </a:ext>
              </a:extLst>
            </p:cNvPr>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2</a:t>
              </a:r>
              <a:endParaRPr lang="zh-CN" altLang="en-US" sz="1800" b="1" dirty="0">
                <a:solidFill>
                  <a:schemeClr val="bg1"/>
                </a:solidFill>
                <a:latin typeface="微软雅黑" pitchFamily="34" charset="-122"/>
                <a:ea typeface="微软雅黑" pitchFamily="34" charset="-122"/>
              </a:endParaRPr>
            </a:p>
          </p:txBody>
        </p:sp>
      </p:grpSp>
      <p:sp>
        <p:nvSpPr>
          <p:cNvPr id="32" name="圆角矩形 23">
            <a:extLst>
              <a:ext uri="{FF2B5EF4-FFF2-40B4-BE49-F238E27FC236}">
                <a16:creationId xmlns:a16="http://schemas.microsoft.com/office/drawing/2014/main" id="{3F5DB85A-64B5-4D5B-AE08-71C2E7554338}"/>
              </a:ext>
            </a:extLst>
          </p:cNvPr>
          <p:cNvSpPr/>
          <p:nvPr/>
        </p:nvSpPr>
        <p:spPr>
          <a:xfrm>
            <a:off x="5127904" y="1768879"/>
            <a:ext cx="2128305"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关于消费者</a:t>
            </a:r>
          </a:p>
        </p:txBody>
      </p:sp>
      <p:grpSp>
        <p:nvGrpSpPr>
          <p:cNvPr id="33" name="组合 32">
            <a:extLst>
              <a:ext uri="{FF2B5EF4-FFF2-40B4-BE49-F238E27FC236}">
                <a16:creationId xmlns:a16="http://schemas.microsoft.com/office/drawing/2014/main" id="{EC28C9B5-0FF4-40EF-A3BB-BC89206165E7}"/>
              </a:ext>
            </a:extLst>
          </p:cNvPr>
          <p:cNvGrpSpPr/>
          <p:nvPr/>
        </p:nvGrpSpPr>
        <p:grpSpPr>
          <a:xfrm>
            <a:off x="4297055" y="2424996"/>
            <a:ext cx="365760" cy="376952"/>
            <a:chOff x="4882515" y="1615440"/>
            <a:chExt cx="365760" cy="376952"/>
          </a:xfrm>
        </p:grpSpPr>
        <p:sp>
          <p:nvSpPr>
            <p:cNvPr id="34" name="圆角矩形 15">
              <a:extLst>
                <a:ext uri="{FF2B5EF4-FFF2-40B4-BE49-F238E27FC236}">
                  <a16:creationId xmlns:a16="http://schemas.microsoft.com/office/drawing/2014/main" id="{4458FD29-420B-495B-8CFB-A839CCF3C743}"/>
                </a:ext>
              </a:extLst>
            </p:cNvPr>
            <p:cNvSpPr/>
            <p:nvPr/>
          </p:nvSpPr>
          <p:spPr>
            <a:xfrm>
              <a:off x="4882515" y="1615440"/>
              <a:ext cx="365760" cy="365760"/>
            </a:xfrm>
            <a:prstGeom prst="roundRect">
              <a:avLst/>
            </a:prstGeom>
            <a:gradFill flip="none" rotWithShape="1">
              <a:gsLst>
                <a:gs pos="76000">
                  <a:srgbClr val="C00000"/>
                </a:gs>
                <a:gs pos="54000">
                  <a:srgbClr val="FF0000"/>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TextBox 16">
              <a:extLst>
                <a:ext uri="{FF2B5EF4-FFF2-40B4-BE49-F238E27FC236}">
                  <a16:creationId xmlns:a16="http://schemas.microsoft.com/office/drawing/2014/main" id="{1E0B5B7F-BDFC-4694-80BC-08E2DBB78BF9}"/>
                </a:ext>
              </a:extLst>
            </p:cNvPr>
            <p:cNvSpPr txBox="1"/>
            <p:nvPr/>
          </p:nvSpPr>
          <p:spPr>
            <a:xfrm>
              <a:off x="4905375" y="1623060"/>
              <a:ext cx="274320" cy="369332"/>
            </a:xfrm>
            <a:prstGeom prst="rect">
              <a:avLst/>
            </a:prstGeom>
            <a:noFill/>
          </p:spPr>
          <p:txBody>
            <a:bodyPr wrap="square" rtlCol="0">
              <a:spAutoFit/>
            </a:bodyPr>
            <a:lstStyle/>
            <a:p>
              <a:r>
                <a:rPr lang="en-US" altLang="zh-CN" sz="1800" b="1" dirty="0">
                  <a:solidFill>
                    <a:schemeClr val="bg1"/>
                  </a:solidFill>
                  <a:latin typeface="微软雅黑" pitchFamily="34" charset="-122"/>
                  <a:ea typeface="微软雅黑" pitchFamily="34" charset="-122"/>
                </a:rPr>
                <a:t>4</a:t>
              </a:r>
              <a:endParaRPr lang="zh-CN" altLang="en-US" sz="1800" b="1" dirty="0">
                <a:solidFill>
                  <a:schemeClr val="bg1"/>
                </a:solidFill>
                <a:latin typeface="微软雅黑" pitchFamily="34" charset="-122"/>
                <a:ea typeface="微软雅黑" pitchFamily="34" charset="-122"/>
              </a:endParaRPr>
            </a:p>
          </p:txBody>
        </p:sp>
      </p:grpSp>
      <p:sp>
        <p:nvSpPr>
          <p:cNvPr id="37" name="圆角矩形 23">
            <a:extLst>
              <a:ext uri="{FF2B5EF4-FFF2-40B4-BE49-F238E27FC236}">
                <a16:creationId xmlns:a16="http://schemas.microsoft.com/office/drawing/2014/main" id="{0DE8C452-7178-4A0D-9A7F-27ED830B1B4A}"/>
              </a:ext>
            </a:extLst>
          </p:cNvPr>
          <p:cNvSpPr/>
          <p:nvPr/>
        </p:nvSpPr>
        <p:spPr>
          <a:xfrm>
            <a:off x="5127904" y="3016672"/>
            <a:ext cx="2128305"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关于医药器械</a:t>
            </a:r>
          </a:p>
        </p:txBody>
      </p:sp>
      <p:sp>
        <p:nvSpPr>
          <p:cNvPr id="41" name="圆角矩形 23">
            <a:extLst>
              <a:ext uri="{FF2B5EF4-FFF2-40B4-BE49-F238E27FC236}">
                <a16:creationId xmlns:a16="http://schemas.microsoft.com/office/drawing/2014/main" id="{6DDC915A-CD33-4A82-AE65-0653404C5B90}"/>
              </a:ext>
            </a:extLst>
          </p:cNvPr>
          <p:cNvSpPr/>
          <p:nvPr/>
        </p:nvSpPr>
        <p:spPr>
          <a:xfrm>
            <a:off x="5127903" y="3640478"/>
            <a:ext cx="2128305"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关于信用评价</a:t>
            </a:r>
          </a:p>
        </p:txBody>
      </p:sp>
      <p:sp>
        <p:nvSpPr>
          <p:cNvPr id="42" name="圆角矩形 23">
            <a:extLst>
              <a:ext uri="{FF2B5EF4-FFF2-40B4-BE49-F238E27FC236}">
                <a16:creationId xmlns:a16="http://schemas.microsoft.com/office/drawing/2014/main" id="{5FE85847-8079-4D31-8368-99B5E9F66ADF}"/>
              </a:ext>
            </a:extLst>
          </p:cNvPr>
          <p:cNvSpPr/>
          <p:nvPr/>
        </p:nvSpPr>
        <p:spPr>
          <a:xfrm>
            <a:off x="5127904" y="2394054"/>
            <a:ext cx="2128305"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关于商业广告</a:t>
            </a:r>
          </a:p>
        </p:txBody>
      </p:sp>
      <p:sp>
        <p:nvSpPr>
          <p:cNvPr id="43" name="圆角矩形 23">
            <a:extLst>
              <a:ext uri="{FF2B5EF4-FFF2-40B4-BE49-F238E27FC236}">
                <a16:creationId xmlns:a16="http://schemas.microsoft.com/office/drawing/2014/main" id="{D339ED3D-B216-4ED7-86DA-06A5DA4EF858}"/>
              </a:ext>
            </a:extLst>
          </p:cNvPr>
          <p:cNvSpPr/>
          <p:nvPr/>
        </p:nvSpPr>
        <p:spPr>
          <a:xfrm>
            <a:off x="5104372" y="515453"/>
            <a:ext cx="2128305" cy="37695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dirty="0">
                <a:solidFill>
                  <a:srgbClr val="C00000"/>
                </a:solidFill>
                <a:latin typeface="微软雅黑" pitchFamily="34" charset="-122"/>
                <a:ea typeface="微软雅黑" pitchFamily="34" charset="-122"/>
              </a:rPr>
              <a:t>关于个体工商户</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advClick="0" advTm="14742">
        <p:random/>
      </p:transition>
    </mc:Choice>
    <mc:Fallback>
      <p:transition spd="slow" advClick="0" advTm="147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1000"/>
                                        <p:tgtEl>
                                          <p:spTgt spid="43"/>
                                        </p:tgtEl>
                                      </p:cBhvr>
                                    </p:animEffect>
                                    <p:anim calcmode="lin" valueType="num">
                                      <p:cBhvr>
                                        <p:cTn id="8" dur="1000" fill="hold"/>
                                        <p:tgtEl>
                                          <p:spTgt spid="43"/>
                                        </p:tgtEl>
                                        <p:attrNameLst>
                                          <p:attrName>ppt_x</p:attrName>
                                        </p:attrNameLst>
                                      </p:cBhvr>
                                      <p:tavLst>
                                        <p:tav tm="0">
                                          <p:val>
                                            <p:strVal val="#ppt_x"/>
                                          </p:val>
                                        </p:tav>
                                        <p:tav tm="100000">
                                          <p:val>
                                            <p:strVal val="#ppt_x"/>
                                          </p:val>
                                        </p:tav>
                                      </p:tavLst>
                                    </p:anim>
                                    <p:anim calcmode="lin" valueType="num">
                                      <p:cBhvr>
                                        <p:cTn id="9"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000"/>
                                        <p:tgtEl>
                                          <p:spTgt spid="20"/>
                                        </p:tgtEl>
                                      </p:cBhvr>
                                    </p:animEffect>
                                    <p:anim calcmode="lin" valueType="num">
                                      <p:cBhvr>
                                        <p:cTn id="15" dur="1000" fill="hold"/>
                                        <p:tgtEl>
                                          <p:spTgt spid="20"/>
                                        </p:tgtEl>
                                        <p:attrNameLst>
                                          <p:attrName>ppt_x</p:attrName>
                                        </p:attrNameLst>
                                      </p:cBhvr>
                                      <p:tavLst>
                                        <p:tav tm="0">
                                          <p:val>
                                            <p:strVal val="#ppt_x"/>
                                          </p:val>
                                        </p:tav>
                                        <p:tav tm="100000">
                                          <p:val>
                                            <p:strVal val="#ppt_x"/>
                                          </p:val>
                                        </p:tav>
                                      </p:tavLst>
                                    </p:anim>
                                    <p:anim calcmode="lin" valueType="num">
                                      <p:cBhvr>
                                        <p:cTn id="1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fade">
                                      <p:cBhvr>
                                        <p:cTn id="21" dur="1000"/>
                                        <p:tgtEl>
                                          <p:spTgt spid="32"/>
                                        </p:tgtEl>
                                      </p:cBhvr>
                                    </p:animEffect>
                                    <p:anim calcmode="lin" valueType="num">
                                      <p:cBhvr>
                                        <p:cTn id="22" dur="1000" fill="hold"/>
                                        <p:tgtEl>
                                          <p:spTgt spid="32"/>
                                        </p:tgtEl>
                                        <p:attrNameLst>
                                          <p:attrName>ppt_x</p:attrName>
                                        </p:attrNameLst>
                                      </p:cBhvr>
                                      <p:tavLst>
                                        <p:tav tm="0">
                                          <p:val>
                                            <p:strVal val="#ppt_x"/>
                                          </p:val>
                                        </p:tav>
                                        <p:tav tm="100000">
                                          <p:val>
                                            <p:strVal val="#ppt_x"/>
                                          </p:val>
                                        </p:tav>
                                      </p:tavLst>
                                    </p:anim>
                                    <p:anim calcmode="lin" valueType="num">
                                      <p:cBhvr>
                                        <p:cTn id="23"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fade">
                                      <p:cBhvr>
                                        <p:cTn id="28" dur="1000"/>
                                        <p:tgtEl>
                                          <p:spTgt spid="42"/>
                                        </p:tgtEl>
                                      </p:cBhvr>
                                    </p:animEffect>
                                    <p:anim calcmode="lin" valueType="num">
                                      <p:cBhvr>
                                        <p:cTn id="29" dur="1000" fill="hold"/>
                                        <p:tgtEl>
                                          <p:spTgt spid="42"/>
                                        </p:tgtEl>
                                        <p:attrNameLst>
                                          <p:attrName>ppt_x</p:attrName>
                                        </p:attrNameLst>
                                      </p:cBhvr>
                                      <p:tavLst>
                                        <p:tav tm="0">
                                          <p:val>
                                            <p:strVal val="#ppt_x"/>
                                          </p:val>
                                        </p:tav>
                                        <p:tav tm="100000">
                                          <p:val>
                                            <p:strVal val="#ppt_x"/>
                                          </p:val>
                                        </p:tav>
                                      </p:tavLst>
                                    </p:anim>
                                    <p:anim calcmode="lin" valueType="num">
                                      <p:cBhvr>
                                        <p:cTn id="30"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Effect transition="in" filter="fade">
                                      <p:cBhvr>
                                        <p:cTn id="42" dur="1000"/>
                                        <p:tgtEl>
                                          <p:spTgt spid="41"/>
                                        </p:tgtEl>
                                      </p:cBhvr>
                                    </p:animEffect>
                                    <p:anim calcmode="lin" valueType="num">
                                      <p:cBhvr>
                                        <p:cTn id="43" dur="1000" fill="hold"/>
                                        <p:tgtEl>
                                          <p:spTgt spid="41"/>
                                        </p:tgtEl>
                                        <p:attrNameLst>
                                          <p:attrName>ppt_x</p:attrName>
                                        </p:attrNameLst>
                                      </p:cBhvr>
                                      <p:tavLst>
                                        <p:tav tm="0">
                                          <p:val>
                                            <p:strVal val="#ppt_x"/>
                                          </p:val>
                                        </p:tav>
                                        <p:tav tm="100000">
                                          <p:val>
                                            <p:strVal val="#ppt_x"/>
                                          </p:val>
                                        </p:tav>
                                      </p:tavLst>
                                    </p:anim>
                                    <p:anim calcmode="lin" valueType="num">
                                      <p:cBhvr>
                                        <p:cTn id="44"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32" grpId="0" animBg="1"/>
      <p:bldP spid="37"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40042" y="1400774"/>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03</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6015903" y="2227283"/>
            <a:ext cx="2327997"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关于消费者</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3074" name="Picture 2">
            <a:extLst>
              <a:ext uri="{FF2B5EF4-FFF2-40B4-BE49-F238E27FC236}">
                <a16:creationId xmlns:a16="http://schemas.microsoft.com/office/drawing/2014/main" id="{A315675E-E1DA-4F6E-B701-B3030D6C754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 y="1181094"/>
            <a:ext cx="4621306" cy="29821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22559264"/>
      </p:ext>
    </p:extLst>
  </p:cSld>
  <p:clrMapOvr>
    <a:masterClrMapping/>
  </p:clrMapOvr>
  <mc:AlternateContent xmlns:mc="http://schemas.openxmlformats.org/markup-compatibility/2006">
    <mc:Choice xmlns:p14="http://schemas.microsoft.com/office/powerpoint/2010/main" Requires="p14">
      <p:transition spd="slow" p14:dur="1500" advClick="0" advTm="11052">
        <p:random/>
      </p:transition>
    </mc:Choice>
    <mc:Fallback>
      <p:transition spd="slow" advClick="0" advTm="1105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157687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关于消费者</a:t>
            </a:r>
          </a:p>
        </p:txBody>
      </p:sp>
      <p:sp>
        <p:nvSpPr>
          <p:cNvPr id="6" name="卷形: 水平 5">
            <a:extLst>
              <a:ext uri="{FF2B5EF4-FFF2-40B4-BE49-F238E27FC236}">
                <a16:creationId xmlns:a16="http://schemas.microsoft.com/office/drawing/2014/main" id="{7586BAC0-0914-4B38-802E-840E86E4B78D}"/>
              </a:ext>
            </a:extLst>
          </p:cNvPr>
          <p:cNvSpPr/>
          <p:nvPr/>
        </p:nvSpPr>
        <p:spPr>
          <a:xfrm>
            <a:off x="734441" y="697836"/>
            <a:ext cx="1793606"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第一百二十八条</a:t>
            </a:r>
            <a:endParaRPr lang="en-US" altLang="zh-CN" sz="1600" b="1" dirty="0">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8A4FA5A3-9C59-4DA1-88F1-EA97ADF3B96C}"/>
              </a:ext>
            </a:extLst>
          </p:cNvPr>
          <p:cNvSpPr/>
          <p:nvPr/>
        </p:nvSpPr>
        <p:spPr>
          <a:xfrm>
            <a:off x="734440" y="1288745"/>
            <a:ext cx="6728677" cy="688202"/>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法律对未成年人、老年人、残疾人、妇女、</a:t>
            </a:r>
            <a:r>
              <a:rPr lang="zh-CN" altLang="zh-CN" dirty="0">
                <a:solidFill>
                  <a:srgbClr val="FF0000"/>
                </a:solidFill>
                <a:latin typeface="黑体" panose="02010609060101010101" pitchFamily="49" charset="-122"/>
                <a:ea typeface="黑体" panose="02010609060101010101" pitchFamily="49" charset="-122"/>
              </a:rPr>
              <a:t>消费者</a:t>
            </a:r>
            <a:r>
              <a:rPr lang="zh-CN" altLang="zh-CN" dirty="0">
                <a:latin typeface="黑体" panose="02010609060101010101" pitchFamily="49" charset="-122"/>
                <a:ea typeface="黑体" panose="02010609060101010101" pitchFamily="49" charset="-122"/>
              </a:rPr>
              <a:t>等的民事权利保护有特别规定的，依照其规定。</a:t>
            </a:r>
          </a:p>
        </p:txBody>
      </p:sp>
      <p:sp>
        <p:nvSpPr>
          <p:cNvPr id="8" name="思想气泡: 云 7">
            <a:extLst>
              <a:ext uri="{FF2B5EF4-FFF2-40B4-BE49-F238E27FC236}">
                <a16:creationId xmlns:a16="http://schemas.microsoft.com/office/drawing/2014/main" id="{A0991896-A3C0-4B22-86B5-C449A62232AC}"/>
              </a:ext>
            </a:extLst>
          </p:cNvPr>
          <p:cNvSpPr/>
          <p:nvPr/>
        </p:nvSpPr>
        <p:spPr>
          <a:xfrm>
            <a:off x="734440" y="2207668"/>
            <a:ext cx="1156447" cy="468018"/>
          </a:xfrm>
          <a:prstGeom prst="cloudCallout">
            <a:avLst>
              <a:gd name="adj1" fmla="val 50679"/>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9" name="矩形: 圆角 8">
            <a:extLst>
              <a:ext uri="{FF2B5EF4-FFF2-40B4-BE49-F238E27FC236}">
                <a16:creationId xmlns:a16="http://schemas.microsoft.com/office/drawing/2014/main" id="{87779FF9-2D46-4FA2-B835-D2EC57163FC7}"/>
              </a:ext>
            </a:extLst>
          </p:cNvPr>
          <p:cNvSpPr/>
          <p:nvPr/>
        </p:nvSpPr>
        <p:spPr>
          <a:xfrm>
            <a:off x="2079144" y="2079038"/>
            <a:ext cx="6163904" cy="241369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sz="1200" dirty="0"/>
              <a:t>     </a:t>
            </a:r>
            <a:r>
              <a:rPr lang="en-US" altLang="zh-CN" dirty="0"/>
              <a:t>《</a:t>
            </a:r>
            <a:r>
              <a:rPr lang="zh-CN" altLang="en-US" dirty="0"/>
              <a:t>民法典</a:t>
            </a:r>
            <a:r>
              <a:rPr lang="en-US" altLang="zh-CN" dirty="0"/>
              <a:t>》</a:t>
            </a:r>
            <a:r>
              <a:rPr lang="zh-CN" altLang="en-US" dirty="0"/>
              <a:t>虽没有将消费者权益保护法整合入典，未对消费者权益进行专门的规定，但在总则编、物权编、合同编、人格权编及侵权责任编等编章中均有对消费者权益保护的相关规定。</a:t>
            </a:r>
          </a:p>
          <a:p>
            <a:pPr>
              <a:lnSpc>
                <a:spcPct val="150000"/>
              </a:lnSpc>
            </a:pPr>
            <a:r>
              <a:rPr lang="zh-CN" altLang="en-US" dirty="0"/>
              <a:t>       消费者权益保护，既可适用</a:t>
            </a:r>
            <a:r>
              <a:rPr lang="en-US" altLang="zh-CN" dirty="0"/>
              <a:t>《</a:t>
            </a:r>
            <a:r>
              <a:rPr lang="zh-CN" altLang="en-US" dirty="0"/>
              <a:t>民法典</a:t>
            </a:r>
            <a:r>
              <a:rPr lang="en-US" altLang="zh-CN" dirty="0"/>
              <a:t>》</a:t>
            </a:r>
            <a:r>
              <a:rPr lang="zh-CN" altLang="en-US" dirty="0"/>
              <a:t>对民事主体权益保护的一般性规定，也可依据总则编第一百二十八条规定，适用</a:t>
            </a:r>
            <a:r>
              <a:rPr lang="en-US" altLang="zh-CN" dirty="0"/>
              <a:t>《</a:t>
            </a:r>
            <a:r>
              <a:rPr lang="zh-CN" altLang="en-US" dirty="0"/>
              <a:t>消费者权益保护法</a:t>
            </a:r>
            <a:r>
              <a:rPr lang="en-US" altLang="zh-CN" dirty="0"/>
              <a:t>》</a:t>
            </a:r>
            <a:r>
              <a:rPr lang="zh-CN" altLang="en-US" dirty="0"/>
              <a:t>的具体规定。</a:t>
            </a:r>
          </a:p>
        </p:txBody>
      </p:sp>
    </p:spTree>
    <p:custDataLst>
      <p:tags r:id="rId1"/>
    </p:custDataLst>
    <p:extLst>
      <p:ext uri="{BB962C8B-B14F-4D97-AF65-F5344CB8AC3E}">
        <p14:creationId xmlns:p14="http://schemas.microsoft.com/office/powerpoint/2010/main" val="159593233"/>
      </p:ext>
    </p:extLst>
  </p:cSld>
  <p:clrMapOvr>
    <a:masterClrMapping/>
  </p:clrMapOvr>
  <mc:AlternateContent xmlns:mc="http://schemas.openxmlformats.org/markup-compatibility/2006">
    <mc:Choice xmlns:p14="http://schemas.microsoft.com/office/powerpoint/2010/main" Requires="p14">
      <p:transition spd="slow" p14:dur="1500" advClick="0" advTm="29546">
        <p:random/>
      </p:transition>
    </mc:Choice>
    <mc:Fallback>
      <p:transition spd="slow" advClick="0" advTm="2954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867336" y="807089"/>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157687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关于消费者</a:t>
            </a:r>
          </a:p>
        </p:txBody>
      </p:sp>
      <p:sp>
        <p:nvSpPr>
          <p:cNvPr id="5" name="矩形: 圆角 4">
            <a:extLst>
              <a:ext uri="{FF2B5EF4-FFF2-40B4-BE49-F238E27FC236}">
                <a16:creationId xmlns:a16="http://schemas.microsoft.com/office/drawing/2014/main" id="{30E38795-AC7E-48C8-9DEE-1A8D96CB25AB}"/>
              </a:ext>
            </a:extLst>
          </p:cNvPr>
          <p:cNvSpPr/>
          <p:nvPr/>
        </p:nvSpPr>
        <p:spPr>
          <a:xfrm>
            <a:off x="1850545" y="798066"/>
            <a:ext cx="6621102" cy="382772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sz="1200" dirty="0"/>
              <a:t>      《</a:t>
            </a:r>
            <a:r>
              <a:rPr lang="zh-CN" altLang="en-US" sz="1200" dirty="0"/>
              <a:t>民法典</a:t>
            </a:r>
            <a:r>
              <a:rPr lang="en-US" altLang="zh-CN" sz="1200" dirty="0"/>
              <a:t>》</a:t>
            </a:r>
            <a:r>
              <a:rPr lang="zh-CN" altLang="en-US" sz="1200" dirty="0"/>
              <a:t>保护民事主体的合法权益，调整平等主体之间的人身和财产关系。民法典禁止任何组织或者个人侵犯民事主体的人身权利、财产权利以及其他的合法权益。</a:t>
            </a:r>
            <a:r>
              <a:rPr lang="en-US" altLang="zh-CN" sz="1200" dirty="0"/>
              <a:t>《</a:t>
            </a:r>
            <a:r>
              <a:rPr lang="zh-CN" altLang="en-US" sz="1200" dirty="0"/>
              <a:t>消费者权益保护法</a:t>
            </a:r>
            <a:r>
              <a:rPr lang="en-US" altLang="zh-CN" sz="1200" dirty="0"/>
              <a:t>》</a:t>
            </a:r>
            <a:r>
              <a:rPr lang="zh-CN" altLang="en-US" sz="1200" dirty="0"/>
              <a:t>是保护为生活消费需要购买、使用商品或者接受服务的消费者合法权益不受侵害。</a:t>
            </a:r>
            <a:r>
              <a:rPr lang="en-US" altLang="zh-CN" sz="1200" dirty="0"/>
              <a:t>《</a:t>
            </a:r>
            <a:r>
              <a:rPr lang="zh-CN" altLang="en-US" sz="1200" dirty="0"/>
              <a:t>民法典</a:t>
            </a:r>
            <a:r>
              <a:rPr lang="en-US" altLang="zh-CN" sz="1200" dirty="0"/>
              <a:t>》</a:t>
            </a:r>
            <a:r>
              <a:rPr lang="zh-CN" altLang="en-US" sz="1200" dirty="0"/>
              <a:t>对于</a:t>
            </a:r>
            <a:r>
              <a:rPr lang="en-US" altLang="zh-CN" sz="1200" dirty="0"/>
              <a:t>《</a:t>
            </a:r>
            <a:r>
              <a:rPr lang="zh-CN" altLang="en-US" sz="1200" dirty="0"/>
              <a:t>消费者权益保护法</a:t>
            </a:r>
            <a:r>
              <a:rPr lang="en-US" altLang="zh-CN" sz="1200" dirty="0"/>
              <a:t>》</a:t>
            </a:r>
            <a:r>
              <a:rPr lang="zh-CN" altLang="en-US" sz="1200" dirty="0"/>
              <a:t>是一般法与特别法的关系。在消费者权益保护方面，应当优先适用</a:t>
            </a:r>
            <a:r>
              <a:rPr lang="en-US" altLang="zh-CN" sz="1200" dirty="0"/>
              <a:t>《</a:t>
            </a:r>
            <a:r>
              <a:rPr lang="zh-CN" altLang="en-US" sz="1200" dirty="0"/>
              <a:t>消费者权益保护法</a:t>
            </a:r>
            <a:r>
              <a:rPr lang="en-US" altLang="zh-CN" sz="1200" dirty="0"/>
              <a:t>》</a:t>
            </a:r>
            <a:r>
              <a:rPr lang="zh-CN" altLang="en-US" sz="1200" dirty="0"/>
              <a:t>等法律法规。</a:t>
            </a:r>
          </a:p>
          <a:p>
            <a:pPr>
              <a:lnSpc>
                <a:spcPct val="150000"/>
              </a:lnSpc>
            </a:pPr>
            <a:r>
              <a:rPr lang="zh-CN" altLang="en-US" sz="1200" dirty="0"/>
              <a:t>        现行对消费者权益保护有多部法律法规，如</a:t>
            </a:r>
            <a:r>
              <a:rPr lang="en-US" altLang="zh-CN" sz="1200" dirty="0"/>
              <a:t>《</a:t>
            </a:r>
            <a:r>
              <a:rPr lang="zh-CN" altLang="en-US" sz="1200" dirty="0"/>
              <a:t>消费者权益保护法</a:t>
            </a:r>
            <a:r>
              <a:rPr lang="en-US" altLang="zh-CN" sz="1200" dirty="0"/>
              <a:t>》</a:t>
            </a:r>
            <a:r>
              <a:rPr lang="zh-CN" altLang="en-US" sz="1200" dirty="0"/>
              <a:t>、</a:t>
            </a:r>
            <a:r>
              <a:rPr lang="en-US" altLang="zh-CN" sz="1200" dirty="0"/>
              <a:t>《</a:t>
            </a:r>
            <a:r>
              <a:rPr lang="zh-CN" altLang="en-US" sz="1200" dirty="0"/>
              <a:t>食品安全法</a:t>
            </a:r>
            <a:r>
              <a:rPr lang="en-US" altLang="zh-CN" sz="1200" dirty="0"/>
              <a:t>》</a:t>
            </a:r>
            <a:r>
              <a:rPr lang="zh-CN" altLang="en-US" sz="1200" dirty="0"/>
              <a:t>、</a:t>
            </a:r>
            <a:r>
              <a:rPr lang="en-US" altLang="zh-CN" sz="1200" dirty="0"/>
              <a:t>《</a:t>
            </a:r>
            <a:r>
              <a:rPr lang="zh-CN" altLang="en-US" sz="1200" dirty="0"/>
              <a:t>产品质量法</a:t>
            </a:r>
            <a:r>
              <a:rPr lang="en-US" altLang="zh-CN" sz="1200" dirty="0"/>
              <a:t>》</a:t>
            </a:r>
            <a:r>
              <a:rPr lang="zh-CN" altLang="en-US" sz="1200" dirty="0"/>
              <a:t>、</a:t>
            </a:r>
            <a:r>
              <a:rPr lang="en-US" altLang="zh-CN" sz="1200" dirty="0"/>
              <a:t>《</a:t>
            </a:r>
            <a:r>
              <a:rPr lang="zh-CN" altLang="en-US" sz="1200" dirty="0"/>
              <a:t>旅游法</a:t>
            </a:r>
            <a:r>
              <a:rPr lang="en-US" altLang="zh-CN" sz="1200" dirty="0"/>
              <a:t>》</a:t>
            </a:r>
            <a:r>
              <a:rPr lang="zh-CN" altLang="en-US" sz="1200" dirty="0"/>
              <a:t>、</a:t>
            </a:r>
            <a:r>
              <a:rPr lang="en-US" altLang="zh-CN" sz="1200" dirty="0"/>
              <a:t>《</a:t>
            </a:r>
            <a:r>
              <a:rPr lang="zh-CN" altLang="en-US" sz="1200" dirty="0"/>
              <a:t>广告法</a:t>
            </a:r>
            <a:r>
              <a:rPr lang="en-US" altLang="zh-CN" sz="1200" dirty="0"/>
              <a:t>》</a:t>
            </a:r>
            <a:r>
              <a:rPr lang="zh-CN" altLang="en-US" sz="1200" dirty="0"/>
              <a:t>、</a:t>
            </a:r>
            <a:r>
              <a:rPr lang="en-US" altLang="zh-CN" sz="1200" dirty="0"/>
              <a:t>《</a:t>
            </a:r>
            <a:r>
              <a:rPr lang="zh-CN" altLang="en-US" sz="1200" dirty="0"/>
              <a:t>商标法</a:t>
            </a:r>
            <a:r>
              <a:rPr lang="en-US" altLang="zh-CN" sz="1200" dirty="0"/>
              <a:t>》</a:t>
            </a:r>
            <a:r>
              <a:rPr lang="zh-CN" altLang="en-US" sz="1200" dirty="0"/>
              <a:t>、</a:t>
            </a:r>
            <a:r>
              <a:rPr lang="en-US" altLang="zh-CN" sz="1200" dirty="0"/>
              <a:t>《</a:t>
            </a:r>
            <a:r>
              <a:rPr lang="zh-CN" altLang="en-US" sz="1200" dirty="0"/>
              <a:t>反不正当竞争法</a:t>
            </a:r>
            <a:r>
              <a:rPr lang="en-US" altLang="zh-CN" sz="1200" dirty="0"/>
              <a:t>》</a:t>
            </a:r>
            <a:r>
              <a:rPr lang="zh-CN" altLang="en-US" sz="1200" dirty="0"/>
              <a:t>、</a:t>
            </a:r>
            <a:r>
              <a:rPr lang="en-US" altLang="zh-CN" sz="1200" dirty="0"/>
              <a:t>《</a:t>
            </a:r>
            <a:r>
              <a:rPr lang="zh-CN" altLang="en-US" sz="1200" dirty="0"/>
              <a:t>反垄断法</a:t>
            </a:r>
            <a:r>
              <a:rPr lang="en-US" altLang="zh-CN" sz="1200" dirty="0"/>
              <a:t>》</a:t>
            </a:r>
            <a:r>
              <a:rPr lang="zh-CN" altLang="en-US" sz="1200" dirty="0"/>
              <a:t>等。</a:t>
            </a:r>
          </a:p>
          <a:p>
            <a:pPr>
              <a:lnSpc>
                <a:spcPct val="150000"/>
              </a:lnSpc>
            </a:pPr>
            <a:r>
              <a:rPr lang="en-US" altLang="zh-CN" sz="1200" dirty="0"/>
              <a:t>      《</a:t>
            </a:r>
            <a:r>
              <a:rPr lang="zh-CN" altLang="en-US" sz="1200" dirty="0"/>
              <a:t>民法典</a:t>
            </a:r>
            <a:r>
              <a:rPr lang="en-US" altLang="zh-CN" sz="1200" dirty="0"/>
              <a:t>》</a:t>
            </a:r>
            <a:r>
              <a:rPr lang="zh-CN" altLang="en-US" sz="1200" dirty="0"/>
              <a:t>第一百二十八条将消费者等特殊人群合法权益的保护纳入民法典中，从而使得对消费者保护成为了民法典的一部分。</a:t>
            </a:r>
          </a:p>
          <a:p>
            <a:pPr>
              <a:lnSpc>
                <a:spcPct val="150000"/>
              </a:lnSpc>
            </a:pPr>
            <a:r>
              <a:rPr lang="zh-CN" altLang="en-US" sz="1200" dirty="0"/>
              <a:t>       从法典的角度来看，能够更充分的发挥民法典私法的作用，完善民法典对于弱势群体特殊保护的体系；从消费者的角度来看，有利于消费者依据</a:t>
            </a:r>
            <a:r>
              <a:rPr lang="en-US" altLang="zh-CN" sz="1200" dirty="0"/>
              <a:t>《</a:t>
            </a:r>
            <a:r>
              <a:rPr lang="zh-CN" altLang="en-US" sz="1200" dirty="0"/>
              <a:t>民法典</a:t>
            </a:r>
            <a:r>
              <a:rPr lang="en-US" altLang="zh-CN" sz="1200" dirty="0"/>
              <a:t>》</a:t>
            </a:r>
            <a:r>
              <a:rPr lang="zh-CN" altLang="en-US" sz="1200" dirty="0"/>
              <a:t>相关规定实现对消费者权益的保护。</a:t>
            </a:r>
          </a:p>
        </p:txBody>
      </p:sp>
      <p:sp>
        <p:nvSpPr>
          <p:cNvPr id="6" name="思想气泡: 云 5">
            <a:extLst>
              <a:ext uri="{FF2B5EF4-FFF2-40B4-BE49-F238E27FC236}">
                <a16:creationId xmlns:a16="http://schemas.microsoft.com/office/drawing/2014/main" id="{5BAD79AA-E0F6-4F61-812B-369CCA0AA6B1}"/>
              </a:ext>
            </a:extLst>
          </p:cNvPr>
          <p:cNvSpPr/>
          <p:nvPr/>
        </p:nvSpPr>
        <p:spPr>
          <a:xfrm>
            <a:off x="567930" y="1039360"/>
            <a:ext cx="1156447" cy="468018"/>
          </a:xfrm>
          <a:prstGeom prst="cloudCallout">
            <a:avLst>
              <a:gd name="adj1" fmla="val 50679"/>
              <a:gd name="adj2" fmla="val 68247"/>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Tree>
    <p:custDataLst>
      <p:tags r:id="rId1"/>
    </p:custDataLst>
    <p:extLst>
      <p:ext uri="{BB962C8B-B14F-4D97-AF65-F5344CB8AC3E}">
        <p14:creationId xmlns:p14="http://schemas.microsoft.com/office/powerpoint/2010/main" val="2177941374"/>
      </p:ext>
    </p:extLst>
  </p:cSld>
  <p:clrMapOvr>
    <a:masterClrMapping/>
  </p:clrMapOvr>
  <mc:AlternateContent xmlns:mc="http://schemas.openxmlformats.org/markup-compatibility/2006">
    <mc:Choice xmlns:p14="http://schemas.microsoft.com/office/powerpoint/2010/main" Requires="p14">
      <p:transition spd="slow" p14:dur="1500" advClick="0" advTm="45327">
        <p:random/>
      </p:transition>
    </mc:Choice>
    <mc:Fallback>
      <p:transition spd="slow" advClick="0" advTm="453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9487" y="1360433"/>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04</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5287220" y="2160048"/>
            <a:ext cx="3188319"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关于商业广告</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7" name="图片 6">
            <a:extLst>
              <a:ext uri="{FF2B5EF4-FFF2-40B4-BE49-F238E27FC236}">
                <a16:creationId xmlns:a16="http://schemas.microsoft.com/office/drawing/2014/main" id="{CD70E962-4B1F-42F4-9007-813692C8DD4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714" y="944376"/>
            <a:ext cx="4419600" cy="3133725"/>
          </a:xfrm>
          <a:prstGeom prst="rect">
            <a:avLst/>
          </a:prstGeom>
        </p:spPr>
      </p:pic>
    </p:spTree>
    <p:custDataLst>
      <p:tags r:id="rId1"/>
    </p:custDataLst>
    <p:extLst>
      <p:ext uri="{BB962C8B-B14F-4D97-AF65-F5344CB8AC3E}">
        <p14:creationId xmlns:p14="http://schemas.microsoft.com/office/powerpoint/2010/main" val="639419256"/>
      </p:ext>
    </p:extLst>
  </p:cSld>
  <p:clrMapOvr>
    <a:masterClrMapping/>
  </p:clrMapOvr>
  <mc:AlternateContent xmlns:mc="http://schemas.openxmlformats.org/markup-compatibility/2006">
    <mc:Choice xmlns:p14="http://schemas.microsoft.com/office/powerpoint/2010/main" Requires="p14">
      <p:transition spd="slow" p14:dur="1500" advClick="0" advTm="10813">
        <p:random/>
      </p:transition>
    </mc:Choice>
    <mc:Fallback>
      <p:transition spd="slow" advClick="0" advTm="1081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关于商业广告</a:t>
            </a:r>
          </a:p>
        </p:txBody>
      </p:sp>
      <p:sp>
        <p:nvSpPr>
          <p:cNvPr id="6" name="卷形: 水平 5">
            <a:extLst>
              <a:ext uri="{FF2B5EF4-FFF2-40B4-BE49-F238E27FC236}">
                <a16:creationId xmlns:a16="http://schemas.microsoft.com/office/drawing/2014/main" id="{7586BAC0-0914-4B38-802E-840E86E4B78D}"/>
              </a:ext>
            </a:extLst>
          </p:cNvPr>
          <p:cNvSpPr/>
          <p:nvPr/>
        </p:nvSpPr>
        <p:spPr>
          <a:xfrm>
            <a:off x="734441" y="697836"/>
            <a:ext cx="1793606"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第四百七十三条 </a:t>
            </a:r>
            <a:endParaRPr lang="en-US" altLang="zh-CN" sz="1600" b="1" dirty="0">
              <a:latin typeface="黑体" panose="02010609060101010101" pitchFamily="49" charset="-122"/>
              <a:ea typeface="黑体" panose="02010609060101010101" pitchFamily="49" charset="-122"/>
            </a:endParaRPr>
          </a:p>
        </p:txBody>
      </p:sp>
      <p:sp>
        <p:nvSpPr>
          <p:cNvPr id="2" name="矩形 1">
            <a:extLst>
              <a:ext uri="{FF2B5EF4-FFF2-40B4-BE49-F238E27FC236}">
                <a16:creationId xmlns:a16="http://schemas.microsoft.com/office/drawing/2014/main" id="{8A4FA5A3-9C59-4DA1-88F1-EA97ADF3B96C}"/>
              </a:ext>
            </a:extLst>
          </p:cNvPr>
          <p:cNvSpPr/>
          <p:nvPr/>
        </p:nvSpPr>
        <p:spPr>
          <a:xfrm>
            <a:off x="734441" y="1176269"/>
            <a:ext cx="7555671" cy="1307602"/>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要约邀请是希望他人向自己发出要约的表示。拍卖公告、招标公告、招股说明书、债券募集办法、基金招募说明书、</a:t>
            </a:r>
            <a:r>
              <a:rPr lang="zh-CN" altLang="en-US" dirty="0">
                <a:solidFill>
                  <a:srgbClr val="FF0000"/>
                </a:solidFill>
                <a:latin typeface="黑体" panose="02010609060101010101" pitchFamily="49" charset="-122"/>
                <a:ea typeface="黑体" panose="02010609060101010101" pitchFamily="49" charset="-122"/>
              </a:rPr>
              <a:t>商业广告</a:t>
            </a:r>
            <a:r>
              <a:rPr lang="zh-CN" altLang="en-US" dirty="0">
                <a:latin typeface="黑体" panose="02010609060101010101" pitchFamily="49" charset="-122"/>
                <a:ea typeface="黑体" panose="02010609060101010101" pitchFamily="49" charset="-122"/>
              </a:rPr>
              <a:t>和宣传、寄送的价目表等为要约邀请。</a:t>
            </a:r>
          </a:p>
          <a:p>
            <a:pPr marL="285750" indent="-285750">
              <a:lnSpc>
                <a:spcPct val="200000"/>
              </a:lnSpc>
              <a:spcAft>
                <a:spcPts val="0"/>
              </a:spcAft>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商业广告</a:t>
            </a:r>
            <a:r>
              <a:rPr lang="zh-CN" altLang="en-US" dirty="0">
                <a:latin typeface="黑体" panose="02010609060101010101" pitchFamily="49" charset="-122"/>
                <a:ea typeface="黑体" panose="02010609060101010101" pitchFamily="49" charset="-122"/>
              </a:rPr>
              <a:t>和宣传的内容符合要约条件的，构成要约。</a:t>
            </a:r>
          </a:p>
        </p:txBody>
      </p:sp>
      <p:sp>
        <p:nvSpPr>
          <p:cNvPr id="10" name="思想气泡: 云 9">
            <a:extLst>
              <a:ext uri="{FF2B5EF4-FFF2-40B4-BE49-F238E27FC236}">
                <a16:creationId xmlns:a16="http://schemas.microsoft.com/office/drawing/2014/main" id="{53716D95-1BF0-4A92-9B72-70EA3551F581}"/>
              </a:ext>
            </a:extLst>
          </p:cNvPr>
          <p:cNvSpPr/>
          <p:nvPr/>
        </p:nvSpPr>
        <p:spPr>
          <a:xfrm>
            <a:off x="734441" y="2792171"/>
            <a:ext cx="1156447" cy="468018"/>
          </a:xfrm>
          <a:prstGeom prst="cloudCallout">
            <a:avLst>
              <a:gd name="adj1" fmla="val 32074"/>
              <a:gd name="adj2" fmla="val 73993"/>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12" name="矩形: 圆角 11">
            <a:extLst>
              <a:ext uri="{FF2B5EF4-FFF2-40B4-BE49-F238E27FC236}">
                <a16:creationId xmlns:a16="http://schemas.microsoft.com/office/drawing/2014/main" id="{EB08571C-1EA8-4E82-94C2-26A94E766FA7}"/>
              </a:ext>
            </a:extLst>
          </p:cNvPr>
          <p:cNvSpPr/>
          <p:nvPr/>
        </p:nvSpPr>
        <p:spPr>
          <a:xfrm>
            <a:off x="2018789" y="2659630"/>
            <a:ext cx="6390770" cy="1495816"/>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b="1" dirty="0"/>
              <a:t>《</a:t>
            </a:r>
            <a:r>
              <a:rPr lang="zh-CN" altLang="en-US" b="1" dirty="0"/>
              <a:t>合同法</a:t>
            </a:r>
            <a:r>
              <a:rPr lang="en-US" altLang="zh-CN" b="1" dirty="0"/>
              <a:t>》</a:t>
            </a:r>
            <a:r>
              <a:rPr lang="zh-CN" altLang="en-US" b="1" dirty="0"/>
              <a:t>第十五条 要约邀请</a:t>
            </a:r>
          </a:p>
          <a:p>
            <a:pPr>
              <a:lnSpc>
                <a:spcPct val="150000"/>
              </a:lnSpc>
            </a:pPr>
            <a:r>
              <a:rPr lang="zh-CN" altLang="en-US" dirty="0"/>
              <a:t>      要约邀请是希望他人向自己发出要约的意思表示。寄送的价目表、拍卖公告、招标公告、招股说明书、商业广告等为要约邀请。 商业广告的内容符合要约规定的，视为要约。</a:t>
            </a:r>
          </a:p>
        </p:txBody>
      </p:sp>
    </p:spTree>
    <p:custDataLst>
      <p:tags r:id="rId1"/>
    </p:custDataLst>
    <p:extLst>
      <p:ext uri="{BB962C8B-B14F-4D97-AF65-F5344CB8AC3E}">
        <p14:creationId xmlns:p14="http://schemas.microsoft.com/office/powerpoint/2010/main" val="2436385755"/>
      </p:ext>
    </p:extLst>
  </p:cSld>
  <p:clrMapOvr>
    <a:masterClrMapping/>
  </p:clrMapOvr>
  <mc:AlternateContent xmlns:mc="http://schemas.openxmlformats.org/markup-compatibility/2006">
    <mc:Choice xmlns:p14="http://schemas.microsoft.com/office/powerpoint/2010/main" Requires="p14">
      <p:transition spd="slow" p14:dur="1500" advClick="0" advTm="30988">
        <p:random/>
      </p:transition>
    </mc:Choice>
    <mc:Fallback>
      <p:transition spd="slow" advClick="0" advTm="3098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randombar(horizont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 name="思想气泡: 云 9">
            <a:extLst>
              <a:ext uri="{FF2B5EF4-FFF2-40B4-BE49-F238E27FC236}">
                <a16:creationId xmlns:a16="http://schemas.microsoft.com/office/drawing/2014/main" id="{59A41029-4A9A-495C-94A5-2D4C8964D646}"/>
              </a:ext>
            </a:extLst>
          </p:cNvPr>
          <p:cNvSpPr/>
          <p:nvPr/>
        </p:nvSpPr>
        <p:spPr>
          <a:xfrm>
            <a:off x="339330" y="737058"/>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2" name="矩形: 圆角 11">
            <a:extLst>
              <a:ext uri="{FF2B5EF4-FFF2-40B4-BE49-F238E27FC236}">
                <a16:creationId xmlns:a16="http://schemas.microsoft.com/office/drawing/2014/main" id="{12C48A7B-9874-4869-840F-4929D51FE1C9}"/>
              </a:ext>
            </a:extLst>
          </p:cNvPr>
          <p:cNvSpPr/>
          <p:nvPr/>
        </p:nvSpPr>
        <p:spPr>
          <a:xfrm>
            <a:off x="1573306" y="771328"/>
            <a:ext cx="6844553" cy="3600843"/>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dirty="0"/>
              <a:t>      </a:t>
            </a:r>
            <a:r>
              <a:rPr lang="zh-CN" altLang="zh-CN" dirty="0"/>
              <a:t>《民法典》第</a:t>
            </a:r>
            <a:r>
              <a:rPr lang="en-US" altLang="zh-CN" dirty="0"/>
              <a:t>473</a:t>
            </a:r>
            <a:r>
              <a:rPr lang="zh-CN" altLang="zh-CN" dirty="0"/>
              <a:t>条在《合同法》第</a:t>
            </a:r>
            <a:r>
              <a:rPr lang="en-US" altLang="zh-CN" dirty="0"/>
              <a:t>15</a:t>
            </a:r>
            <a:r>
              <a:rPr lang="zh-CN" altLang="zh-CN" dirty="0"/>
              <a:t>条规定的基础上，增加了</a:t>
            </a:r>
            <a:r>
              <a:rPr lang="en-US" altLang="zh-CN" dirty="0"/>
              <a:t>“</a:t>
            </a:r>
            <a:r>
              <a:rPr lang="zh-CN" altLang="zh-CN" dirty="0"/>
              <a:t>债券募集说明书、基金招募说明书、商业宣传</a:t>
            </a:r>
            <a:r>
              <a:rPr lang="en-US" altLang="zh-CN" dirty="0"/>
              <a:t>”</a:t>
            </a:r>
            <a:r>
              <a:rPr lang="zh-CN" altLang="zh-CN" dirty="0"/>
              <a:t>同为要约邀请表现形式</a:t>
            </a:r>
            <a:r>
              <a:rPr lang="zh-CN" altLang="en-US" dirty="0"/>
              <a:t>，对要约邀请作出了规定。</a:t>
            </a:r>
            <a:endParaRPr lang="en-US" altLang="zh-CN" dirty="0"/>
          </a:p>
          <a:p>
            <a:pPr>
              <a:lnSpc>
                <a:spcPct val="200000"/>
              </a:lnSpc>
            </a:pPr>
            <a:r>
              <a:rPr lang="zh-CN" altLang="en-US" dirty="0"/>
              <a:t>       要约邀请，又称要约引诱，是邀请或者引诱他人向自己发出订立合同的要约的意思表示。要约邀请可以是向特定人发出的，也可以是向不特定的人发出的。要约邀请与要约不同，要约是一个一经承诺就成立合同的意思表示，而要约邀请只是邀请他人向自己发出要约，自己如果承诺才成立合同。要约邀请处于合同的准备阶段，没有法律约束力。</a:t>
            </a:r>
            <a:endParaRPr lang="en-US" altLang="zh-CN" dirty="0"/>
          </a:p>
        </p:txBody>
      </p:sp>
      <p:sp>
        <p:nvSpPr>
          <p:cNvPr id="13" name="标题 5">
            <a:extLst>
              <a:ext uri="{FF2B5EF4-FFF2-40B4-BE49-F238E27FC236}">
                <a16:creationId xmlns:a16="http://schemas.microsoft.com/office/drawing/2014/main" id="{0DAA0CA7-1C2B-444C-B0AA-2BE25762F1B4}"/>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关于商业广告</a:t>
            </a:r>
          </a:p>
        </p:txBody>
      </p:sp>
    </p:spTree>
    <p:custDataLst>
      <p:tags r:id="rId1"/>
    </p:custDataLst>
    <p:extLst>
      <p:ext uri="{BB962C8B-B14F-4D97-AF65-F5344CB8AC3E}">
        <p14:creationId xmlns:p14="http://schemas.microsoft.com/office/powerpoint/2010/main" val="2181474292"/>
      </p:ext>
    </p:extLst>
  </p:cSld>
  <p:clrMapOvr>
    <a:masterClrMapping/>
  </p:clrMapOvr>
  <mc:AlternateContent xmlns:mc="http://schemas.openxmlformats.org/markup-compatibility/2006">
    <mc:Choice xmlns:p14="http://schemas.microsoft.com/office/powerpoint/2010/main" Requires="p14">
      <p:transition spd="slow" p14:dur="1500" advClick="0" advTm="35962">
        <p:random/>
      </p:transition>
    </mc:Choice>
    <mc:Fallback>
      <p:transition spd="slow" advClick="0" advTm="3596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p:tgtEl>
                                          <p:spTgt spid="12"/>
                                        </p:tgtEl>
                                      </p:cBhvr>
                                    </p:animEffect>
                                    <p:anim calcmode="lin" valueType="num">
                                      <p:cBhvr>
                                        <p:cTn id="15" dur="1000" fill="hold"/>
                                        <p:tgtEl>
                                          <p:spTgt spid="12"/>
                                        </p:tgtEl>
                                        <p:attrNameLst>
                                          <p:attrName>ppt_x</p:attrName>
                                        </p:attrNameLst>
                                      </p:cBhvr>
                                      <p:tavLst>
                                        <p:tav tm="0">
                                          <p:val>
                                            <p:strVal val="#ppt_x"/>
                                          </p:val>
                                        </p:tav>
                                        <p:tav tm="100000">
                                          <p:val>
                                            <p:strVal val="#ppt_x"/>
                                          </p:val>
                                        </p:tav>
                                      </p:tavLst>
                                    </p:anim>
                                    <p:anim calcmode="lin" valueType="num">
                                      <p:cBhvr>
                                        <p:cTn id="1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0" name="标题 5">
            <a:extLst>
              <a:ext uri="{FF2B5EF4-FFF2-40B4-BE49-F238E27FC236}">
                <a16:creationId xmlns:a16="http://schemas.microsoft.com/office/drawing/2014/main" id="{AB249CC2-58F8-4F87-88EA-C89E7D39FE6D}"/>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关于商业广告</a:t>
            </a:r>
          </a:p>
        </p:txBody>
      </p:sp>
      <p:sp>
        <p:nvSpPr>
          <p:cNvPr id="12" name="思想气泡: 云 11">
            <a:extLst>
              <a:ext uri="{FF2B5EF4-FFF2-40B4-BE49-F238E27FC236}">
                <a16:creationId xmlns:a16="http://schemas.microsoft.com/office/drawing/2014/main" id="{F1069A49-EAB3-4E5D-8D07-FDB7B6483C96}"/>
              </a:ext>
            </a:extLst>
          </p:cNvPr>
          <p:cNvSpPr/>
          <p:nvPr/>
        </p:nvSpPr>
        <p:spPr>
          <a:xfrm>
            <a:off x="379671" y="922100"/>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3" name="矩形: 圆角 12">
            <a:extLst>
              <a:ext uri="{FF2B5EF4-FFF2-40B4-BE49-F238E27FC236}">
                <a16:creationId xmlns:a16="http://schemas.microsoft.com/office/drawing/2014/main" id="{ADA4E373-20D9-4DB6-8231-0DB17882229A}"/>
              </a:ext>
            </a:extLst>
          </p:cNvPr>
          <p:cNvSpPr/>
          <p:nvPr/>
        </p:nvSpPr>
        <p:spPr>
          <a:xfrm>
            <a:off x="1648840" y="737010"/>
            <a:ext cx="6997619" cy="394256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ts val="3000"/>
              </a:lnSpc>
            </a:pPr>
            <a:r>
              <a:rPr lang="zh-CN" altLang="en-US" sz="1200" dirty="0"/>
              <a:t>       商业广告是指商品经营者或者服务提供者承担费用、通过一定的媒介和形式直接或间接地介绍自己所推销的商品或者所提供的服务的广告。</a:t>
            </a:r>
            <a:endParaRPr lang="en-US" altLang="zh-CN" sz="1200" dirty="0"/>
          </a:p>
          <a:p>
            <a:pPr>
              <a:lnSpc>
                <a:spcPts val="3000"/>
              </a:lnSpc>
            </a:pPr>
            <a:r>
              <a:rPr lang="en-US" altLang="zh-CN" sz="1200" dirty="0"/>
              <a:t>        </a:t>
            </a:r>
            <a:r>
              <a:rPr lang="zh-CN" altLang="en-US" sz="1200" dirty="0"/>
              <a:t>商业广告的目的在于宣传商品或者服务的优越性，并以此引诱顾客购买商品或者接受服务。对于商业广告，均认为是要约邀请。但法律并不排除商业广告如果符合要约的要件也可以成为要约。因此，本条第二款规定，商业广告和宣传的内容符合要约条件的，构成要约。</a:t>
            </a:r>
            <a:endParaRPr lang="en-US" altLang="zh-CN" sz="1200" dirty="0"/>
          </a:p>
          <a:p>
            <a:pPr>
              <a:lnSpc>
                <a:spcPts val="3000"/>
              </a:lnSpc>
            </a:pPr>
            <a:r>
              <a:rPr lang="en-US" altLang="zh-CN" sz="1200" dirty="0"/>
              <a:t>       </a:t>
            </a:r>
            <a:r>
              <a:rPr lang="zh-CN" altLang="en-US" sz="1200" dirty="0"/>
              <a:t>商业广告是否构成要约也是很复杂的问题，一般的商业广告并不能构成一个要约，但也不排除有些内容确定的广告是要约。而问题是如何认定一个广告是“内容确定”的，依什么原则去认定这一点。有人认为，如果广告中含有“保证现货供应”、“先来先买”，或者含有确切的期限保证供货等词语，即表明广告中含有一经承诺即受拘束的意思，这种广告就应视为要约。如广告中称：“我公司现有某型号的水泥</a:t>
            </a:r>
            <a:r>
              <a:rPr lang="en-US" altLang="zh-CN" sz="1200" dirty="0"/>
              <a:t>1000</a:t>
            </a:r>
            <a:r>
              <a:rPr lang="zh-CN" altLang="en-US" sz="1200" dirty="0"/>
              <a:t>吨，每吨价格</a:t>
            </a:r>
            <a:r>
              <a:rPr lang="en-US" altLang="zh-CN" sz="1200" dirty="0"/>
              <a:t>200</a:t>
            </a:r>
            <a:r>
              <a:rPr lang="zh-CN" altLang="en-US" sz="1200" dirty="0"/>
              <a:t>元，先来先买，欲购从速。”</a:t>
            </a:r>
          </a:p>
        </p:txBody>
      </p:sp>
    </p:spTree>
    <p:custDataLst>
      <p:tags r:id="rId1"/>
    </p:custDataLst>
    <p:extLst>
      <p:ext uri="{BB962C8B-B14F-4D97-AF65-F5344CB8AC3E}">
        <p14:creationId xmlns:p14="http://schemas.microsoft.com/office/powerpoint/2010/main" val="2629241985"/>
      </p:ext>
    </p:extLst>
  </p:cSld>
  <p:clrMapOvr>
    <a:masterClrMapping/>
  </p:clrMapOvr>
  <mc:AlternateContent xmlns:mc="http://schemas.openxmlformats.org/markup-compatibility/2006">
    <mc:Choice xmlns:p14="http://schemas.microsoft.com/office/powerpoint/2010/main" Requires="p14">
      <p:transition spd="slow" p14:dur="1500" advClick="0" advTm="55160">
        <p:random/>
      </p:transition>
    </mc:Choice>
    <mc:Fallback>
      <p:transition spd="slow" advClick="0" advTm="5516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9487" y="1360433"/>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05</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5287220" y="2160048"/>
            <a:ext cx="3188319"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关于医药器械</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5124" name="Picture 4">
            <a:extLst>
              <a:ext uri="{FF2B5EF4-FFF2-40B4-BE49-F238E27FC236}">
                <a16:creationId xmlns:a16="http://schemas.microsoft.com/office/drawing/2014/main" id="{B2C2B867-6297-4128-A128-4408665045A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0959" y="1120136"/>
            <a:ext cx="4967109" cy="277933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5821881"/>
      </p:ext>
    </p:extLst>
  </p:cSld>
  <p:clrMapOvr>
    <a:masterClrMapping/>
  </p:clrMapOvr>
  <mc:AlternateContent xmlns:mc="http://schemas.openxmlformats.org/markup-compatibility/2006">
    <mc:Choice xmlns:p14="http://schemas.microsoft.com/office/powerpoint/2010/main" Requires="p14">
      <p:transition spd="slow" p14:dur="1500" advClick="0" advTm="10520">
        <p:random/>
      </p:transition>
    </mc:Choice>
    <mc:Fallback>
      <p:transition spd="slow" advClick="0" advTm="1052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标题 5">
            <a:extLst>
              <a:ext uri="{FF2B5EF4-FFF2-40B4-BE49-F238E27FC236}">
                <a16:creationId xmlns:a16="http://schemas.microsoft.com/office/drawing/2014/main" id="{0DAA0CA7-1C2B-444C-B0AA-2BE25762F1B4}"/>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关于医药器械</a:t>
            </a:r>
          </a:p>
        </p:txBody>
      </p:sp>
      <p:sp>
        <p:nvSpPr>
          <p:cNvPr id="7" name="卷形: 水平 6">
            <a:extLst>
              <a:ext uri="{FF2B5EF4-FFF2-40B4-BE49-F238E27FC236}">
                <a16:creationId xmlns:a16="http://schemas.microsoft.com/office/drawing/2014/main" id="{A9EEC0FF-B141-42FA-9015-72FAEF84FCC3}"/>
              </a:ext>
            </a:extLst>
          </p:cNvPr>
          <p:cNvSpPr/>
          <p:nvPr/>
        </p:nvSpPr>
        <p:spPr>
          <a:xfrm>
            <a:off x="734441" y="697836"/>
            <a:ext cx="1793606"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第一千零八条</a:t>
            </a:r>
            <a:endParaRPr lang="en-US" altLang="zh-CN" sz="1600" b="1" dirty="0">
              <a:latin typeface="黑体" panose="02010609060101010101" pitchFamily="49" charset="-122"/>
              <a:ea typeface="黑体" panose="02010609060101010101" pitchFamily="49" charset="-122"/>
            </a:endParaRPr>
          </a:p>
        </p:txBody>
      </p:sp>
      <p:sp>
        <p:nvSpPr>
          <p:cNvPr id="8" name="矩形 7">
            <a:extLst>
              <a:ext uri="{FF2B5EF4-FFF2-40B4-BE49-F238E27FC236}">
                <a16:creationId xmlns:a16="http://schemas.microsoft.com/office/drawing/2014/main" id="{825A2AC3-27EC-4B94-A5AF-AC8C5CC9C212}"/>
              </a:ext>
            </a:extLst>
          </p:cNvPr>
          <p:cNvSpPr/>
          <p:nvPr/>
        </p:nvSpPr>
        <p:spPr>
          <a:xfrm>
            <a:off x="734441" y="1176269"/>
            <a:ext cx="7555671" cy="1738489"/>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为研制新药、</a:t>
            </a:r>
            <a:r>
              <a:rPr lang="zh-CN" altLang="en-US" dirty="0">
                <a:solidFill>
                  <a:srgbClr val="FF0000"/>
                </a:solidFill>
                <a:latin typeface="黑体" panose="02010609060101010101" pitchFamily="49" charset="-122"/>
                <a:ea typeface="黑体" panose="02010609060101010101" pitchFamily="49" charset="-122"/>
              </a:rPr>
              <a:t>医疗器械</a:t>
            </a:r>
            <a:r>
              <a:rPr lang="zh-CN" altLang="en-US" dirty="0">
                <a:latin typeface="黑体" panose="02010609060101010101" pitchFamily="49" charset="-122"/>
                <a:ea typeface="黑体" panose="02010609060101010101" pitchFamily="49" charset="-122"/>
              </a:rPr>
              <a:t>或者发展新的预防和治疗方法，需要进行临床试验的，应当依法经相关主管部门批准并经伦理委员会审查同意，向受试者或者受试者的监护人告知试验目的、用途和可能产生的风险等详细情况，并经其书面同意。</a:t>
            </a:r>
          </a:p>
          <a:p>
            <a:pPr marL="285750" indent="-285750">
              <a:lnSpc>
                <a:spcPct val="20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进行临床试验的，不得向受试者收取试验费用。</a:t>
            </a:r>
          </a:p>
        </p:txBody>
      </p:sp>
      <p:sp>
        <p:nvSpPr>
          <p:cNvPr id="9" name="思想气泡: 云 8">
            <a:extLst>
              <a:ext uri="{FF2B5EF4-FFF2-40B4-BE49-F238E27FC236}">
                <a16:creationId xmlns:a16="http://schemas.microsoft.com/office/drawing/2014/main" id="{46D3D74B-C1A5-4697-85E2-DBD9A94E1737}"/>
              </a:ext>
            </a:extLst>
          </p:cNvPr>
          <p:cNvSpPr/>
          <p:nvPr/>
        </p:nvSpPr>
        <p:spPr>
          <a:xfrm>
            <a:off x="784659" y="3221234"/>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1" name="矩形: 圆角 10">
            <a:extLst>
              <a:ext uri="{FF2B5EF4-FFF2-40B4-BE49-F238E27FC236}">
                <a16:creationId xmlns:a16="http://schemas.microsoft.com/office/drawing/2014/main" id="{E4A63899-2F05-4A1D-A83E-E8BEF85AA350}"/>
              </a:ext>
            </a:extLst>
          </p:cNvPr>
          <p:cNvSpPr/>
          <p:nvPr/>
        </p:nvSpPr>
        <p:spPr>
          <a:xfrm>
            <a:off x="2131359" y="3043021"/>
            <a:ext cx="6575611" cy="148863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dirty="0"/>
              <a:t>       民法典该条款是关于研制新药、医疗器械、新的疗法，需要临床试验的受试者，像这次治疗新冠肺炎，有好多新药需要志愿者（受试者）参与临床试验。这是民法典首次从民事立法角度对医疗科研领域的人格权益保障给予了正面回应。</a:t>
            </a:r>
            <a:endParaRPr lang="en-US" altLang="zh-CN" dirty="0"/>
          </a:p>
        </p:txBody>
      </p:sp>
    </p:spTree>
    <p:custDataLst>
      <p:tags r:id="rId1"/>
    </p:custDataLst>
    <p:extLst>
      <p:ext uri="{BB962C8B-B14F-4D97-AF65-F5344CB8AC3E}">
        <p14:creationId xmlns:p14="http://schemas.microsoft.com/office/powerpoint/2010/main" val="668468851"/>
      </p:ext>
    </p:extLst>
  </p:cSld>
  <p:clrMapOvr>
    <a:masterClrMapping/>
  </p:clrMapOvr>
  <mc:AlternateContent xmlns:mc="http://schemas.openxmlformats.org/markup-compatibility/2006">
    <mc:Choice xmlns:p14="http://schemas.microsoft.com/office/powerpoint/2010/main" Requires="p14">
      <p:transition spd="slow" p14:dur="1500" advClick="0" advTm="45559">
        <p:random/>
      </p:transition>
    </mc:Choice>
    <mc:Fallback>
      <p:transition spd="slow" advClick="0" advTm="4555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1000"/>
                                        <p:tgtEl>
                                          <p:spTgt spid="11"/>
                                        </p:tgtEl>
                                      </p:cBhvr>
                                    </p:animEffect>
                                    <p:anim calcmode="lin" valueType="num">
                                      <p:cBhvr>
                                        <p:cTn id="25" dur="1000" fill="hold"/>
                                        <p:tgtEl>
                                          <p:spTgt spid="11"/>
                                        </p:tgtEl>
                                        <p:attrNameLst>
                                          <p:attrName>ppt_x</p:attrName>
                                        </p:attrNameLst>
                                      </p:cBhvr>
                                      <p:tavLst>
                                        <p:tav tm="0">
                                          <p:val>
                                            <p:strVal val="#ppt_x"/>
                                          </p:val>
                                        </p:tav>
                                        <p:tav tm="100000">
                                          <p:val>
                                            <p:strVal val="#ppt_x"/>
                                          </p:val>
                                        </p:tav>
                                      </p:tavLst>
                                    </p:anim>
                                    <p:anim calcmode="lin" valueType="num">
                                      <p:cBhvr>
                                        <p:cTn id="2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标题 5">
            <a:extLst>
              <a:ext uri="{FF2B5EF4-FFF2-40B4-BE49-F238E27FC236}">
                <a16:creationId xmlns:a16="http://schemas.microsoft.com/office/drawing/2014/main" id="{0DAA0CA7-1C2B-444C-B0AA-2BE25762F1B4}"/>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关于医药器械</a:t>
            </a:r>
          </a:p>
        </p:txBody>
      </p:sp>
      <p:sp>
        <p:nvSpPr>
          <p:cNvPr id="4" name="思想气泡: 云 3">
            <a:extLst>
              <a:ext uri="{FF2B5EF4-FFF2-40B4-BE49-F238E27FC236}">
                <a16:creationId xmlns:a16="http://schemas.microsoft.com/office/drawing/2014/main" id="{3C71F621-47B2-452A-A1C0-3DFBD854491D}"/>
              </a:ext>
            </a:extLst>
          </p:cNvPr>
          <p:cNvSpPr/>
          <p:nvPr/>
        </p:nvSpPr>
        <p:spPr>
          <a:xfrm>
            <a:off x="697254" y="800763"/>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D458E59F-22FB-4063-927C-26DD9276FE69}"/>
              </a:ext>
            </a:extLst>
          </p:cNvPr>
          <p:cNvSpPr/>
          <p:nvPr/>
        </p:nvSpPr>
        <p:spPr>
          <a:xfrm>
            <a:off x="2124637" y="641704"/>
            <a:ext cx="6434416" cy="1471790"/>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sz="1200" dirty="0"/>
              <a:t>       众所周知，医学临床试验是研制新药、医疗器械或者发展新的预防和治疗方法的重要步骤。在</a:t>
            </a:r>
            <a:r>
              <a:rPr lang="en-US" altLang="zh-CN" sz="1200" dirty="0"/>
              <a:t>《</a:t>
            </a:r>
            <a:r>
              <a:rPr lang="zh-CN" altLang="en-US" sz="1200" dirty="0"/>
              <a:t>中华人民共和国药品管理法</a:t>
            </a:r>
            <a:r>
              <a:rPr lang="en-US" altLang="zh-CN" sz="1200" dirty="0"/>
              <a:t>》</a:t>
            </a:r>
            <a:r>
              <a:rPr lang="zh-CN" altLang="en-US" sz="1200" dirty="0"/>
              <a:t>、</a:t>
            </a:r>
            <a:r>
              <a:rPr lang="en-US" altLang="zh-CN" sz="1200" dirty="0"/>
              <a:t>《</a:t>
            </a:r>
            <a:r>
              <a:rPr lang="zh-CN" altLang="en-US" sz="1200" dirty="0"/>
              <a:t>中华人民共和国药品管理法实施条例</a:t>
            </a:r>
            <a:r>
              <a:rPr lang="en-US" altLang="zh-CN" sz="1200" dirty="0"/>
              <a:t>》</a:t>
            </a:r>
            <a:r>
              <a:rPr lang="zh-CN" altLang="en-US" sz="1200" dirty="0"/>
              <a:t>及国家药品监督管理局制定的</a:t>
            </a:r>
            <a:r>
              <a:rPr lang="en-US" altLang="zh-CN" sz="1200" dirty="0"/>
              <a:t>《</a:t>
            </a:r>
            <a:r>
              <a:rPr lang="zh-CN" altLang="en-US" sz="1200" dirty="0"/>
              <a:t>药品临床试验管理规范</a:t>
            </a:r>
            <a:r>
              <a:rPr lang="en-US" altLang="zh-CN" sz="1200" dirty="0"/>
              <a:t>》</a:t>
            </a:r>
            <a:r>
              <a:rPr lang="zh-CN" altLang="en-US" sz="1200" dirty="0"/>
              <a:t>中，存在一系列规制药品医学临床试验行为的具体规范。但是根据上述规范性法律文件，违规医学临床试验仅能产生行政法、刑法等公法领域的法律责任。</a:t>
            </a:r>
            <a:endParaRPr lang="en-US" altLang="zh-CN" sz="1200" dirty="0"/>
          </a:p>
        </p:txBody>
      </p:sp>
      <p:sp>
        <p:nvSpPr>
          <p:cNvPr id="6" name="矩形: 圆角 5">
            <a:extLst>
              <a:ext uri="{FF2B5EF4-FFF2-40B4-BE49-F238E27FC236}">
                <a16:creationId xmlns:a16="http://schemas.microsoft.com/office/drawing/2014/main" id="{CA481D63-792B-4ACF-A1BE-9D41658F9FA9}"/>
              </a:ext>
            </a:extLst>
          </p:cNvPr>
          <p:cNvSpPr/>
          <p:nvPr/>
        </p:nvSpPr>
        <p:spPr>
          <a:xfrm>
            <a:off x="609850" y="2431612"/>
            <a:ext cx="7976099" cy="217400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sz="1200" dirty="0"/>
              <a:t>       而民法典第</a:t>
            </a:r>
            <a:r>
              <a:rPr lang="en-US" altLang="zh-CN" sz="1200" dirty="0"/>
              <a:t>1008</a:t>
            </a:r>
            <a:r>
              <a:rPr lang="zh-CN" altLang="en-US" sz="1200" dirty="0"/>
              <a:t>条规定在私法领域为医学临床试验划定了行为边界，具有重要的进步价值与制度意义：以人为本，凸显对人的价值尊重与终极关怀。</a:t>
            </a:r>
            <a:endParaRPr lang="en-US" altLang="zh-CN" sz="1200" dirty="0"/>
          </a:p>
          <a:p>
            <a:pPr>
              <a:lnSpc>
                <a:spcPct val="150000"/>
              </a:lnSpc>
            </a:pPr>
            <a:r>
              <a:rPr lang="zh-CN" altLang="en-US" sz="1200" dirty="0"/>
              <a:t>       一方面，通过私法意思自治，保证参与主体的自主自愿。是否具备知情下的自愿是衡量试验正当性的重要前提。民法典要求临床试验必须“向受试者或者受试者的监护人告知试验目的、用途和可能产生的风险等详细情况，并经其书面同意”，不仅明确了医疗试验机构告知义务的具体范围，还为受试者的内心真实意思形成保障创造了条件，并可以与民法典总则编民事法律行为体系中的欺诈、胁迫、重大误解等意思表示不真实、不自由规则形成规范合力，对受试者意思表示的真实性进行充分判断，确保其自主自愿。</a:t>
            </a:r>
            <a:endParaRPr lang="en-US" altLang="zh-CN" sz="1200" dirty="0"/>
          </a:p>
        </p:txBody>
      </p:sp>
    </p:spTree>
    <p:custDataLst>
      <p:tags r:id="rId1"/>
    </p:custDataLst>
    <p:extLst>
      <p:ext uri="{BB962C8B-B14F-4D97-AF65-F5344CB8AC3E}">
        <p14:creationId xmlns:p14="http://schemas.microsoft.com/office/powerpoint/2010/main" val="3444066434"/>
      </p:ext>
    </p:extLst>
  </p:cSld>
  <p:clrMapOvr>
    <a:masterClrMapping/>
  </p:clrMapOvr>
  <mc:AlternateContent xmlns:mc="http://schemas.openxmlformats.org/markup-compatibility/2006">
    <mc:Choice xmlns:p14="http://schemas.microsoft.com/office/powerpoint/2010/main" Requires="p14">
      <p:transition spd="slow" p14:dur="1500" advClick="0" advTm="76588">
        <p:random/>
      </p:transition>
    </mc:Choice>
    <mc:Fallback>
      <p:transition spd="slow" advClick="0" advTm="7658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350665" y="1380603"/>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01</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5331760" y="2227284"/>
            <a:ext cx="3341594"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关于个体工商户</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1026" name="Picture 2">
            <a:extLst>
              <a:ext uri="{FF2B5EF4-FFF2-40B4-BE49-F238E27FC236}">
                <a16:creationId xmlns:a16="http://schemas.microsoft.com/office/drawing/2014/main" id="{DD72BD99-E8D5-4905-A0B6-E3E4B50843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6798" y="692523"/>
            <a:ext cx="4469466" cy="345638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14442810"/>
      </p:ext>
    </p:extLst>
  </p:cSld>
  <p:clrMapOvr>
    <a:masterClrMapping/>
  </p:clrMapOvr>
  <mc:AlternateContent xmlns:mc="http://schemas.openxmlformats.org/markup-compatibility/2006">
    <mc:Choice xmlns:p14="http://schemas.microsoft.com/office/powerpoint/2010/main" Requires="p14">
      <p:transition spd="slow" p14:dur="1500" advClick="0" advTm="7745">
        <p:random/>
      </p:transition>
    </mc:Choice>
    <mc:Fallback>
      <p:transition spd="slow" advClick="0" advTm="774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标题 5">
            <a:extLst>
              <a:ext uri="{FF2B5EF4-FFF2-40B4-BE49-F238E27FC236}">
                <a16:creationId xmlns:a16="http://schemas.microsoft.com/office/drawing/2014/main" id="{0DAA0CA7-1C2B-444C-B0AA-2BE25762F1B4}"/>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关于医药器械</a:t>
            </a:r>
          </a:p>
        </p:txBody>
      </p:sp>
      <p:sp>
        <p:nvSpPr>
          <p:cNvPr id="4" name="矩形: 圆角 3">
            <a:extLst>
              <a:ext uri="{FF2B5EF4-FFF2-40B4-BE49-F238E27FC236}">
                <a16:creationId xmlns:a16="http://schemas.microsoft.com/office/drawing/2014/main" id="{C3137AC3-9DD3-42C2-8408-CAD6B02CF6A9}"/>
              </a:ext>
            </a:extLst>
          </p:cNvPr>
          <p:cNvSpPr/>
          <p:nvPr/>
        </p:nvSpPr>
        <p:spPr>
          <a:xfrm>
            <a:off x="2312894" y="641704"/>
            <a:ext cx="6408520" cy="197341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       另一方面，完善法律救济体系，弥补公力救济不足。</a:t>
            </a:r>
            <a:endParaRPr lang="en-US" altLang="zh-CN" sz="1200" dirty="0"/>
          </a:p>
          <a:p>
            <a:pPr>
              <a:lnSpc>
                <a:spcPct val="200000"/>
              </a:lnSpc>
            </a:pPr>
            <a:r>
              <a:rPr lang="en-US" altLang="zh-CN" sz="1200" dirty="0"/>
              <a:t>       </a:t>
            </a:r>
            <a:r>
              <a:rPr lang="zh-CN" altLang="en-US" sz="1200" dirty="0"/>
              <a:t>医学临床试验的对象是人，制定试验行为规范的首要目的就是保护受试者。作为法律救济手段，行政责任与刑事责任的很难直接实现对受害人物质及精神损害的填补。而借助民法典第</a:t>
            </a:r>
            <a:r>
              <a:rPr lang="en-US" altLang="zh-CN" sz="1200" dirty="0"/>
              <a:t>1008</a:t>
            </a:r>
            <a:r>
              <a:rPr lang="zh-CN" altLang="en-US" sz="1200" dirty="0"/>
              <a:t>条，为受试者寻求民事救济提供了依据。通过直接对受害者进行民事损害赔偿，达到了对受试者保护的根本目的。</a:t>
            </a:r>
            <a:endParaRPr lang="en-US" altLang="zh-CN" sz="1200" dirty="0"/>
          </a:p>
        </p:txBody>
      </p:sp>
      <p:sp>
        <p:nvSpPr>
          <p:cNvPr id="5" name="思想气泡: 云 4">
            <a:extLst>
              <a:ext uri="{FF2B5EF4-FFF2-40B4-BE49-F238E27FC236}">
                <a16:creationId xmlns:a16="http://schemas.microsoft.com/office/drawing/2014/main" id="{AA92393D-CC66-4750-AA7F-3FF1DF91115E}"/>
              </a:ext>
            </a:extLst>
          </p:cNvPr>
          <p:cNvSpPr/>
          <p:nvPr/>
        </p:nvSpPr>
        <p:spPr>
          <a:xfrm>
            <a:off x="697254" y="800763"/>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pic>
        <p:nvPicPr>
          <p:cNvPr id="3" name="图片 2">
            <a:extLst>
              <a:ext uri="{FF2B5EF4-FFF2-40B4-BE49-F238E27FC236}">
                <a16:creationId xmlns:a16="http://schemas.microsoft.com/office/drawing/2014/main" id="{DF49668A-AB19-4BA6-9C47-7E93DA1C2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7930" y="2830278"/>
            <a:ext cx="3395382" cy="1886323"/>
          </a:xfrm>
          <a:prstGeom prst="rect">
            <a:avLst/>
          </a:prstGeom>
        </p:spPr>
      </p:pic>
    </p:spTree>
    <p:custDataLst>
      <p:tags r:id="rId1"/>
    </p:custDataLst>
    <p:extLst>
      <p:ext uri="{BB962C8B-B14F-4D97-AF65-F5344CB8AC3E}">
        <p14:creationId xmlns:p14="http://schemas.microsoft.com/office/powerpoint/2010/main" val="4245502028"/>
      </p:ext>
    </p:extLst>
  </p:cSld>
  <p:clrMapOvr>
    <a:masterClrMapping/>
  </p:clrMapOvr>
  <mc:AlternateContent xmlns:mc="http://schemas.openxmlformats.org/markup-compatibility/2006">
    <mc:Choice xmlns:p14="http://schemas.microsoft.com/office/powerpoint/2010/main" Requires="p14">
      <p:transition spd="slow" p14:dur="1500" advClick="0" advTm="23698">
        <p:random/>
      </p:transition>
    </mc:Choice>
    <mc:Fallback>
      <p:transition spd="slow" advClick="0" advTm="23698">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标题 5">
            <a:extLst>
              <a:ext uri="{FF2B5EF4-FFF2-40B4-BE49-F238E27FC236}">
                <a16:creationId xmlns:a16="http://schemas.microsoft.com/office/drawing/2014/main" id="{0DAA0CA7-1C2B-444C-B0AA-2BE25762F1B4}"/>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关于医药器械</a:t>
            </a:r>
          </a:p>
        </p:txBody>
      </p:sp>
      <p:sp>
        <p:nvSpPr>
          <p:cNvPr id="4" name="卷形: 水平 3">
            <a:extLst>
              <a:ext uri="{FF2B5EF4-FFF2-40B4-BE49-F238E27FC236}">
                <a16:creationId xmlns:a16="http://schemas.microsoft.com/office/drawing/2014/main" id="{7580AB6C-DC24-4ABB-9554-7E8CD1221726}"/>
              </a:ext>
            </a:extLst>
          </p:cNvPr>
          <p:cNvSpPr/>
          <p:nvPr/>
        </p:nvSpPr>
        <p:spPr>
          <a:xfrm>
            <a:off x="734440" y="697836"/>
            <a:ext cx="214995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第一千二百二十三条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B2F0E4DF-3C1B-4C9D-B76D-B3C595A48911}"/>
              </a:ext>
            </a:extLst>
          </p:cNvPr>
          <p:cNvSpPr/>
          <p:nvPr/>
        </p:nvSpPr>
        <p:spPr>
          <a:xfrm>
            <a:off x="640312" y="1048244"/>
            <a:ext cx="7555671" cy="1738489"/>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因药品、消毒产品、</a:t>
            </a:r>
            <a:r>
              <a:rPr lang="zh-CN" altLang="en-US" dirty="0">
                <a:solidFill>
                  <a:srgbClr val="FF0000"/>
                </a:solidFill>
                <a:latin typeface="黑体" panose="02010609060101010101" pitchFamily="49" charset="-122"/>
                <a:ea typeface="黑体" panose="02010609060101010101" pitchFamily="49" charset="-122"/>
              </a:rPr>
              <a:t>医疗器械</a:t>
            </a:r>
            <a:r>
              <a:rPr lang="zh-CN" altLang="en-US" dirty="0">
                <a:latin typeface="黑体" panose="02010609060101010101" pitchFamily="49" charset="-122"/>
                <a:ea typeface="黑体" panose="02010609060101010101" pitchFamily="49" charset="-122"/>
              </a:rPr>
              <a:t>的缺陷，或者输入不合格的血液造成患者损害的，患者可以向药品上市许可持有人、生产者、血液提供机构请求赔偿，也可以向医疗机构请求赔偿。患者向医疗机构请求赔偿的，医疗机构赔偿后，有权向负有责任的药品上市许可持有人、生产者、血液提供机构追偿。</a:t>
            </a:r>
          </a:p>
        </p:txBody>
      </p:sp>
      <p:sp>
        <p:nvSpPr>
          <p:cNvPr id="6" name="思想气泡: 云 5">
            <a:extLst>
              <a:ext uri="{FF2B5EF4-FFF2-40B4-BE49-F238E27FC236}">
                <a16:creationId xmlns:a16="http://schemas.microsoft.com/office/drawing/2014/main" id="{D94830EA-7BA5-46D3-9547-B09067EAA952}"/>
              </a:ext>
            </a:extLst>
          </p:cNvPr>
          <p:cNvSpPr/>
          <p:nvPr/>
        </p:nvSpPr>
        <p:spPr>
          <a:xfrm>
            <a:off x="640312" y="2903132"/>
            <a:ext cx="1156447" cy="468018"/>
          </a:xfrm>
          <a:prstGeom prst="cloudCallout">
            <a:avLst>
              <a:gd name="adj1" fmla="val 32074"/>
              <a:gd name="adj2" fmla="val 73993"/>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7" name="矩形: 圆角 6">
            <a:extLst>
              <a:ext uri="{FF2B5EF4-FFF2-40B4-BE49-F238E27FC236}">
                <a16:creationId xmlns:a16="http://schemas.microsoft.com/office/drawing/2014/main" id="{61665F4C-F460-4968-BFBD-B7367F64D2E1}"/>
              </a:ext>
            </a:extLst>
          </p:cNvPr>
          <p:cNvSpPr/>
          <p:nvPr/>
        </p:nvSpPr>
        <p:spPr>
          <a:xfrm>
            <a:off x="1951553" y="2868667"/>
            <a:ext cx="6775587" cy="1738489"/>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en-US" altLang="zh-CN" b="1" dirty="0"/>
              <a:t>《</a:t>
            </a:r>
            <a:r>
              <a:rPr lang="zh-CN" altLang="en-US" b="1" dirty="0"/>
              <a:t>侵权责任法</a:t>
            </a:r>
            <a:r>
              <a:rPr lang="en-US" altLang="zh-CN" b="1" dirty="0"/>
              <a:t>》</a:t>
            </a:r>
            <a:r>
              <a:rPr lang="zh-CN" altLang="en-US" dirty="0"/>
              <a:t>第五十九条 药品等缺陷及不合格血液致害责任</a:t>
            </a:r>
          </a:p>
          <a:p>
            <a:pPr>
              <a:lnSpc>
                <a:spcPct val="200000"/>
              </a:lnSpc>
            </a:pPr>
            <a:r>
              <a:rPr lang="zh-CN" altLang="en-US" sz="1200" dirty="0"/>
              <a:t>       因药品、消毒药剂、医疗器械的缺陷，或者输入不合格的血液造成患者损害的，患者可以向生产者或者血液提供机构请求赔偿，也可以向医疗机构请求赔偿。患者向医疗机构请求赔偿的，医疗机构赔偿后，有权向负有责任的生产者或者血液提供机构追偿。</a:t>
            </a:r>
          </a:p>
        </p:txBody>
      </p:sp>
    </p:spTree>
    <p:custDataLst>
      <p:tags r:id="rId1"/>
    </p:custDataLst>
    <p:extLst>
      <p:ext uri="{BB962C8B-B14F-4D97-AF65-F5344CB8AC3E}">
        <p14:creationId xmlns:p14="http://schemas.microsoft.com/office/powerpoint/2010/main" val="4089598518"/>
      </p:ext>
    </p:extLst>
  </p:cSld>
  <p:clrMapOvr>
    <a:masterClrMapping/>
  </p:clrMapOvr>
  <mc:AlternateContent xmlns:mc="http://schemas.openxmlformats.org/markup-compatibility/2006">
    <mc:Choice xmlns:p14="http://schemas.microsoft.com/office/powerpoint/2010/main" Requires="p14">
      <p:transition spd="slow" p14:dur="1500" advClick="0" advTm="46055">
        <p:random/>
      </p:transition>
    </mc:Choice>
    <mc:Fallback>
      <p:transition spd="slow" advClick="0" advTm="4605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标题 5">
            <a:extLst>
              <a:ext uri="{FF2B5EF4-FFF2-40B4-BE49-F238E27FC236}">
                <a16:creationId xmlns:a16="http://schemas.microsoft.com/office/drawing/2014/main" id="{0DAA0CA7-1C2B-444C-B0AA-2BE25762F1B4}"/>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关于医药器械</a:t>
            </a:r>
          </a:p>
        </p:txBody>
      </p:sp>
      <p:sp>
        <p:nvSpPr>
          <p:cNvPr id="4" name="思想气泡: 云 3">
            <a:extLst>
              <a:ext uri="{FF2B5EF4-FFF2-40B4-BE49-F238E27FC236}">
                <a16:creationId xmlns:a16="http://schemas.microsoft.com/office/drawing/2014/main" id="{4CAE61BF-459B-47BD-9275-43AD98FA39CB}"/>
              </a:ext>
            </a:extLst>
          </p:cNvPr>
          <p:cNvSpPr/>
          <p:nvPr/>
        </p:nvSpPr>
        <p:spPr>
          <a:xfrm>
            <a:off x="761337" y="793314"/>
            <a:ext cx="1156447" cy="468018"/>
          </a:xfrm>
          <a:prstGeom prst="cloudCallout">
            <a:avLst>
              <a:gd name="adj1" fmla="val 53586"/>
              <a:gd name="adj2" fmla="val 5244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1293015A-BFCB-410E-BEF5-6B910A0BD873}"/>
              </a:ext>
            </a:extLst>
          </p:cNvPr>
          <p:cNvSpPr/>
          <p:nvPr/>
        </p:nvSpPr>
        <p:spPr>
          <a:xfrm>
            <a:off x="2037229" y="639520"/>
            <a:ext cx="6797489" cy="268268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sz="1200" dirty="0"/>
              <a:t>       </a:t>
            </a:r>
            <a:r>
              <a:rPr lang="zh-CN" altLang="en-US" dirty="0"/>
              <a:t>新颁发的</a:t>
            </a:r>
            <a:r>
              <a:rPr lang="en-US" altLang="zh-CN" dirty="0"/>
              <a:t>《</a:t>
            </a:r>
            <a:r>
              <a:rPr lang="zh-CN" altLang="en-US" dirty="0"/>
              <a:t>民法典</a:t>
            </a:r>
            <a:r>
              <a:rPr lang="en-US" altLang="zh-CN" dirty="0"/>
              <a:t>》</a:t>
            </a:r>
            <a:r>
              <a:rPr lang="zh-CN" altLang="en-US" dirty="0"/>
              <a:t>中关于“医疗损害责任”条款的部分，并非</a:t>
            </a:r>
            <a:r>
              <a:rPr lang="en-US" altLang="zh-CN" dirty="0"/>
              <a:t>《</a:t>
            </a:r>
            <a:r>
              <a:rPr lang="zh-CN" altLang="en-US" dirty="0"/>
              <a:t>侵权责任法</a:t>
            </a:r>
            <a:r>
              <a:rPr lang="en-US" altLang="zh-CN" dirty="0"/>
              <a:t>》</a:t>
            </a:r>
            <a:r>
              <a:rPr lang="zh-CN" altLang="en-US" dirty="0"/>
              <a:t>具体内容的简单复制，而是结合具体情境进行的“精加工”。</a:t>
            </a:r>
            <a:endParaRPr lang="en-US" altLang="zh-CN" dirty="0"/>
          </a:p>
          <a:p>
            <a:pPr>
              <a:lnSpc>
                <a:spcPct val="150000"/>
              </a:lnSpc>
            </a:pPr>
            <a:r>
              <a:rPr lang="zh-CN" altLang="en-US" dirty="0"/>
              <a:t>       第</a:t>
            </a:r>
            <a:r>
              <a:rPr lang="en-US" altLang="zh-CN" dirty="0"/>
              <a:t>1223</a:t>
            </a:r>
            <a:r>
              <a:rPr lang="zh-CN" altLang="en-US" dirty="0"/>
              <a:t>条款与原</a:t>
            </a:r>
            <a:r>
              <a:rPr lang="en-US" altLang="zh-CN" dirty="0"/>
              <a:t>《</a:t>
            </a:r>
            <a:r>
              <a:rPr lang="zh-CN" altLang="en-US" dirty="0"/>
              <a:t>中华人民共和国侵权责任法</a:t>
            </a:r>
            <a:r>
              <a:rPr lang="en-US" altLang="zh-CN" dirty="0"/>
              <a:t>》</a:t>
            </a:r>
            <a:r>
              <a:rPr lang="zh-CN" altLang="en-US" dirty="0"/>
              <a:t>第</a:t>
            </a:r>
            <a:r>
              <a:rPr lang="en-US" altLang="zh-CN" dirty="0"/>
              <a:t>59</a:t>
            </a:r>
            <a:r>
              <a:rPr lang="zh-CN" altLang="en-US" dirty="0"/>
              <a:t>条的进一步完善相一致，该条增加了药品上市许可证持有人的责任主体，以及责任主体之间对药品缺陷责任的分担</a:t>
            </a:r>
            <a:r>
              <a:rPr lang="en-US" altLang="zh-CN" dirty="0"/>
              <a:t>——</a:t>
            </a:r>
            <a:r>
              <a:rPr lang="zh-CN" altLang="en-US" dirty="0"/>
              <a:t>以不真正连带责任为核心。根据新修订的</a:t>
            </a:r>
            <a:r>
              <a:rPr lang="en-US" altLang="zh-CN" dirty="0"/>
              <a:t>《</a:t>
            </a:r>
            <a:r>
              <a:rPr lang="zh-CN" altLang="en-US" dirty="0"/>
              <a:t>中华人民共和国药品管理法</a:t>
            </a:r>
            <a:r>
              <a:rPr lang="en-US" altLang="zh-CN" dirty="0"/>
              <a:t>》</a:t>
            </a:r>
            <a:r>
              <a:rPr lang="zh-CN" altLang="en-US" dirty="0"/>
              <a:t>第六条的规定，国家实行药品经营许可证持有者制度。药品上市许可证持有人应当对药品开发、生产、经营和使用全过程的安全性、有效性和质量可控性负责。因此，药品上市许可证的新持有人被纳入医疗产品损害责任的主体。</a:t>
            </a:r>
          </a:p>
        </p:txBody>
      </p:sp>
      <p:pic>
        <p:nvPicPr>
          <p:cNvPr id="1026" name="Picture 2">
            <a:extLst>
              <a:ext uri="{FF2B5EF4-FFF2-40B4-BE49-F238E27FC236}">
                <a16:creationId xmlns:a16="http://schemas.microsoft.com/office/drawing/2014/main" id="{0E251C99-6564-4A3E-915F-E10C6AFB9ED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602466"/>
            <a:ext cx="6380629" cy="13292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30682708"/>
      </p:ext>
    </p:extLst>
  </p:cSld>
  <p:clrMapOvr>
    <a:masterClrMapping/>
  </p:clrMapOvr>
  <mc:AlternateContent xmlns:mc="http://schemas.openxmlformats.org/markup-compatibility/2006">
    <mc:Choice xmlns:p14="http://schemas.microsoft.com/office/powerpoint/2010/main" Requires="p14">
      <p:transition spd="slow" p14:dur="1500" advClick="0" advTm="40295">
        <p:random/>
      </p:transition>
    </mc:Choice>
    <mc:Fallback>
      <p:transition spd="slow" advClick="0" advTm="40295">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29487" y="1360433"/>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06</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5287220" y="2160048"/>
            <a:ext cx="3188319"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关于信用评价</a:t>
            </a:r>
            <a:endParaRPr lang="en-US" altLang="zh-CN" sz="3200" dirty="0">
              <a:solidFill>
                <a:srgbClr val="C00000"/>
              </a:solidFill>
              <a:latin typeface="微软雅黑" pitchFamily="34" charset="-122"/>
              <a:ea typeface="微软雅黑" pitchFamily="34" charset="-122"/>
            </a:endParaRP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pic>
        <p:nvPicPr>
          <p:cNvPr id="6" name="图片 5">
            <a:extLst>
              <a:ext uri="{FF2B5EF4-FFF2-40B4-BE49-F238E27FC236}">
                <a16:creationId xmlns:a16="http://schemas.microsoft.com/office/drawing/2014/main" id="{7FA88FF4-6462-45FD-AB07-66F1B5D559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711" y="793307"/>
            <a:ext cx="4747606" cy="3427416"/>
          </a:xfrm>
          <a:prstGeom prst="rect">
            <a:avLst/>
          </a:prstGeom>
        </p:spPr>
      </p:pic>
    </p:spTree>
    <p:custDataLst>
      <p:tags r:id="rId1"/>
    </p:custDataLst>
    <p:extLst>
      <p:ext uri="{BB962C8B-B14F-4D97-AF65-F5344CB8AC3E}">
        <p14:creationId xmlns:p14="http://schemas.microsoft.com/office/powerpoint/2010/main" val="2718121209"/>
      </p:ext>
    </p:extLst>
  </p:cSld>
  <p:clrMapOvr>
    <a:masterClrMapping/>
  </p:clrMapOvr>
  <mc:AlternateContent xmlns:mc="http://schemas.openxmlformats.org/markup-compatibility/2006">
    <mc:Choice xmlns:p14="http://schemas.microsoft.com/office/powerpoint/2010/main" Requires="p14">
      <p:transition spd="slow" p14:dur="1500" advClick="0" advTm="9089">
        <p:random/>
      </p:transition>
    </mc:Choice>
    <mc:Fallback>
      <p:transition spd="slow" advClick="0" advTm="908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4" name="卷形: 水平 3">
            <a:extLst>
              <a:ext uri="{FF2B5EF4-FFF2-40B4-BE49-F238E27FC236}">
                <a16:creationId xmlns:a16="http://schemas.microsoft.com/office/drawing/2014/main" id="{7580AB6C-DC24-4ABB-9554-7E8CD1221726}"/>
              </a:ext>
            </a:extLst>
          </p:cNvPr>
          <p:cNvSpPr/>
          <p:nvPr/>
        </p:nvSpPr>
        <p:spPr>
          <a:xfrm>
            <a:off x="567930" y="621140"/>
            <a:ext cx="214995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第一千零二十四条</a:t>
            </a:r>
            <a:endParaRPr lang="en-US" altLang="zh-CN" sz="1600" b="1" dirty="0">
              <a:latin typeface="黑体" panose="02010609060101010101" pitchFamily="49" charset="-122"/>
              <a:ea typeface="黑体" panose="02010609060101010101" pitchFamily="49" charset="-122"/>
            </a:endParaRPr>
          </a:p>
        </p:txBody>
      </p:sp>
      <p:sp>
        <p:nvSpPr>
          <p:cNvPr id="5" name="矩形 4">
            <a:extLst>
              <a:ext uri="{FF2B5EF4-FFF2-40B4-BE49-F238E27FC236}">
                <a16:creationId xmlns:a16="http://schemas.microsoft.com/office/drawing/2014/main" id="{B2F0E4DF-3C1B-4C9D-B76D-B3C595A48911}"/>
              </a:ext>
            </a:extLst>
          </p:cNvPr>
          <p:cNvSpPr/>
          <p:nvPr/>
        </p:nvSpPr>
        <p:spPr>
          <a:xfrm>
            <a:off x="465501" y="990199"/>
            <a:ext cx="7555671" cy="876715"/>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民事主体享有名誉权。任何组织或者个人不得以侮辱、诽谤等方式侵害他人的名誉权。</a:t>
            </a:r>
          </a:p>
          <a:p>
            <a:pPr marL="285750" indent="-285750">
              <a:lnSpc>
                <a:spcPct val="20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名誉是对民事主体的品德、声望、才能、</a:t>
            </a:r>
            <a:r>
              <a:rPr lang="zh-CN" altLang="en-US" dirty="0">
                <a:solidFill>
                  <a:srgbClr val="FF0000"/>
                </a:solidFill>
                <a:latin typeface="黑体" panose="02010609060101010101" pitchFamily="49" charset="-122"/>
                <a:ea typeface="黑体" panose="02010609060101010101" pitchFamily="49" charset="-122"/>
              </a:rPr>
              <a:t>信用</a:t>
            </a:r>
            <a:r>
              <a:rPr lang="zh-CN" altLang="en-US" dirty="0">
                <a:latin typeface="黑体" panose="02010609060101010101" pitchFamily="49" charset="-122"/>
                <a:ea typeface="黑体" panose="02010609060101010101" pitchFamily="49" charset="-122"/>
              </a:rPr>
              <a:t>等的</a:t>
            </a:r>
            <a:r>
              <a:rPr lang="zh-CN" altLang="en-US" dirty="0">
                <a:solidFill>
                  <a:srgbClr val="FF0000"/>
                </a:solidFill>
                <a:latin typeface="黑体" panose="02010609060101010101" pitchFamily="49" charset="-122"/>
                <a:ea typeface="黑体" panose="02010609060101010101" pitchFamily="49" charset="-122"/>
              </a:rPr>
              <a:t>社会评价</a:t>
            </a:r>
            <a:r>
              <a:rPr lang="zh-CN" altLang="en-US" dirty="0">
                <a:latin typeface="黑体" panose="02010609060101010101" pitchFamily="49" charset="-122"/>
                <a:ea typeface="黑体" panose="02010609060101010101" pitchFamily="49" charset="-122"/>
              </a:rPr>
              <a:t>。</a:t>
            </a:r>
          </a:p>
        </p:txBody>
      </p:sp>
      <p:sp>
        <p:nvSpPr>
          <p:cNvPr id="8" name="标题 5">
            <a:extLst>
              <a:ext uri="{FF2B5EF4-FFF2-40B4-BE49-F238E27FC236}">
                <a16:creationId xmlns:a16="http://schemas.microsoft.com/office/drawing/2014/main" id="{0BACF4D9-746F-4B24-BF48-EE7470895AEA}"/>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关于信用评价</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9" name="卷形: 水平 8">
            <a:extLst>
              <a:ext uri="{FF2B5EF4-FFF2-40B4-BE49-F238E27FC236}">
                <a16:creationId xmlns:a16="http://schemas.microsoft.com/office/drawing/2014/main" id="{08E81533-8136-4185-97CA-69E7D76CE983}"/>
              </a:ext>
            </a:extLst>
          </p:cNvPr>
          <p:cNvSpPr/>
          <p:nvPr/>
        </p:nvSpPr>
        <p:spPr>
          <a:xfrm>
            <a:off x="567930" y="1921897"/>
            <a:ext cx="214995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第一千零二十九条</a:t>
            </a:r>
            <a:endParaRPr lang="en-US" altLang="zh-CN" sz="1600" b="1" dirty="0">
              <a:latin typeface="黑体" panose="02010609060101010101" pitchFamily="49" charset="-122"/>
              <a:ea typeface="黑体" panose="02010609060101010101" pitchFamily="49" charset="-122"/>
            </a:endParaRPr>
          </a:p>
        </p:txBody>
      </p:sp>
      <p:sp>
        <p:nvSpPr>
          <p:cNvPr id="10" name="矩形 9">
            <a:extLst>
              <a:ext uri="{FF2B5EF4-FFF2-40B4-BE49-F238E27FC236}">
                <a16:creationId xmlns:a16="http://schemas.microsoft.com/office/drawing/2014/main" id="{60BC4CE6-2708-4D7E-BA76-F2CB65774BC8}"/>
              </a:ext>
            </a:extLst>
          </p:cNvPr>
          <p:cNvSpPr/>
          <p:nvPr/>
        </p:nvSpPr>
        <p:spPr>
          <a:xfrm>
            <a:off x="465501" y="2249999"/>
            <a:ext cx="7609458" cy="876715"/>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民事主体可以依法查询自己的</a:t>
            </a:r>
            <a:r>
              <a:rPr lang="zh-CN" altLang="en-US" dirty="0">
                <a:solidFill>
                  <a:srgbClr val="FF0000"/>
                </a:solidFill>
                <a:latin typeface="黑体" panose="02010609060101010101" pitchFamily="49" charset="-122"/>
                <a:ea typeface="黑体" panose="02010609060101010101" pitchFamily="49" charset="-122"/>
              </a:rPr>
              <a:t>信用评价</a:t>
            </a:r>
            <a:r>
              <a:rPr lang="zh-CN" altLang="en-US" dirty="0">
                <a:latin typeface="黑体" panose="02010609060101010101" pitchFamily="49" charset="-122"/>
                <a:ea typeface="黑体" panose="02010609060101010101" pitchFamily="49" charset="-122"/>
              </a:rPr>
              <a:t>；发现</a:t>
            </a:r>
            <a:r>
              <a:rPr lang="zh-CN" altLang="en-US" dirty="0">
                <a:solidFill>
                  <a:srgbClr val="FF0000"/>
                </a:solidFill>
                <a:latin typeface="黑体" panose="02010609060101010101" pitchFamily="49" charset="-122"/>
                <a:ea typeface="黑体" panose="02010609060101010101" pitchFamily="49" charset="-122"/>
              </a:rPr>
              <a:t>信用评价</a:t>
            </a:r>
            <a:r>
              <a:rPr lang="zh-CN" altLang="en-US" dirty="0">
                <a:latin typeface="黑体" panose="02010609060101010101" pitchFamily="49" charset="-122"/>
                <a:ea typeface="黑体" panose="02010609060101010101" pitchFamily="49" charset="-122"/>
              </a:rPr>
              <a:t>不当的，有权提出异议并请求采取更正、删除等必要措施。</a:t>
            </a:r>
            <a:r>
              <a:rPr lang="zh-CN" altLang="en-US" dirty="0">
                <a:solidFill>
                  <a:srgbClr val="FF0000"/>
                </a:solidFill>
                <a:latin typeface="黑体" panose="02010609060101010101" pitchFamily="49" charset="-122"/>
                <a:ea typeface="黑体" panose="02010609060101010101" pitchFamily="49" charset="-122"/>
              </a:rPr>
              <a:t>信用评价</a:t>
            </a:r>
            <a:r>
              <a:rPr lang="zh-CN" altLang="en-US" dirty="0">
                <a:latin typeface="黑体" panose="02010609060101010101" pitchFamily="49" charset="-122"/>
                <a:ea typeface="黑体" panose="02010609060101010101" pitchFamily="49" charset="-122"/>
              </a:rPr>
              <a:t>人应当及时核查，经核查属实的，应当及时采取必要措施。</a:t>
            </a:r>
          </a:p>
        </p:txBody>
      </p:sp>
      <p:sp>
        <p:nvSpPr>
          <p:cNvPr id="11" name="卷形: 水平 10">
            <a:extLst>
              <a:ext uri="{FF2B5EF4-FFF2-40B4-BE49-F238E27FC236}">
                <a16:creationId xmlns:a16="http://schemas.microsoft.com/office/drawing/2014/main" id="{F338080F-B65B-4712-A840-16A9BB726F62}"/>
              </a:ext>
            </a:extLst>
          </p:cNvPr>
          <p:cNvSpPr/>
          <p:nvPr/>
        </p:nvSpPr>
        <p:spPr>
          <a:xfrm>
            <a:off x="567929" y="3157997"/>
            <a:ext cx="2149953" cy="463335"/>
          </a:xfrm>
          <a:prstGeom prst="horizontalScroll">
            <a:avLst>
              <a:gd name="adj" fmla="val 6696"/>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第一千零三十条</a:t>
            </a:r>
            <a:endParaRPr lang="en-US" altLang="zh-CN" sz="1600" b="1" dirty="0">
              <a:latin typeface="黑体" panose="02010609060101010101" pitchFamily="49" charset="-122"/>
              <a:ea typeface="黑体" panose="02010609060101010101" pitchFamily="49" charset="-122"/>
            </a:endParaRPr>
          </a:p>
        </p:txBody>
      </p:sp>
      <p:sp>
        <p:nvSpPr>
          <p:cNvPr id="12" name="矩形 11">
            <a:extLst>
              <a:ext uri="{FF2B5EF4-FFF2-40B4-BE49-F238E27FC236}">
                <a16:creationId xmlns:a16="http://schemas.microsoft.com/office/drawing/2014/main" id="{D409767E-918B-4162-9361-EF13CD35644B}"/>
              </a:ext>
            </a:extLst>
          </p:cNvPr>
          <p:cNvSpPr/>
          <p:nvPr/>
        </p:nvSpPr>
        <p:spPr>
          <a:xfrm>
            <a:off x="519288" y="3710967"/>
            <a:ext cx="7555671" cy="876715"/>
          </a:xfrm>
          <a:prstGeom prst="rect">
            <a:avLst/>
          </a:prstGeom>
        </p:spPr>
        <p:txBody>
          <a:bodyPr wrap="square">
            <a:spAutoFit/>
          </a:bodyPr>
          <a:lstStyle/>
          <a:p>
            <a:pPr marL="285750" indent="-285750">
              <a:lnSpc>
                <a:spcPct val="20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民事主体与征信机构等信用信息处理者之间的关系，适用本编有关个人信息保护的规定和其他法律、行政法规的有关规定。</a:t>
            </a:r>
          </a:p>
        </p:txBody>
      </p:sp>
    </p:spTree>
    <p:custDataLst>
      <p:tags r:id="rId1"/>
    </p:custDataLst>
    <p:extLst>
      <p:ext uri="{BB962C8B-B14F-4D97-AF65-F5344CB8AC3E}">
        <p14:creationId xmlns:p14="http://schemas.microsoft.com/office/powerpoint/2010/main" val="2117106186"/>
      </p:ext>
    </p:extLst>
  </p:cSld>
  <p:clrMapOvr>
    <a:masterClrMapping/>
  </p:clrMapOvr>
  <mc:AlternateContent xmlns:mc="http://schemas.openxmlformats.org/markup-compatibility/2006">
    <mc:Choice xmlns:p14="http://schemas.microsoft.com/office/powerpoint/2010/main" Requires="p14">
      <p:transition spd="slow" p14:dur="1500" advClick="0" advTm="35861">
        <p:random/>
      </p:transition>
    </mc:Choice>
    <mc:Fallback>
      <p:transition spd="slow" advClick="0" advTm="35861">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randombar(horizontal)">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9" grpId="0" animBg="1"/>
      <p:bldP spid="10" grpId="0"/>
      <p:bldP spid="11" grpId="0" animBg="1"/>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标题 5">
            <a:extLst>
              <a:ext uri="{FF2B5EF4-FFF2-40B4-BE49-F238E27FC236}">
                <a16:creationId xmlns:a16="http://schemas.microsoft.com/office/drawing/2014/main" id="{0DAA0CA7-1C2B-444C-B0AA-2BE25762F1B4}"/>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关于信用评价</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7" name="思想气泡: 云 6">
            <a:extLst>
              <a:ext uri="{FF2B5EF4-FFF2-40B4-BE49-F238E27FC236}">
                <a16:creationId xmlns:a16="http://schemas.microsoft.com/office/drawing/2014/main" id="{93C23206-C958-4244-B4D0-100E9CBC8EC7}"/>
              </a:ext>
            </a:extLst>
          </p:cNvPr>
          <p:cNvSpPr/>
          <p:nvPr/>
        </p:nvSpPr>
        <p:spPr>
          <a:xfrm>
            <a:off x="2166553" y="1077831"/>
            <a:ext cx="1156447" cy="468018"/>
          </a:xfrm>
          <a:prstGeom prst="cloudCallout">
            <a:avLst>
              <a:gd name="adj1" fmla="val 53586"/>
              <a:gd name="adj2" fmla="val 52444"/>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8" name="矩形: 圆角 7">
            <a:extLst>
              <a:ext uri="{FF2B5EF4-FFF2-40B4-BE49-F238E27FC236}">
                <a16:creationId xmlns:a16="http://schemas.microsoft.com/office/drawing/2014/main" id="{4BAAB4E0-70FF-4721-924A-F8CC84932E10}"/>
              </a:ext>
            </a:extLst>
          </p:cNvPr>
          <p:cNvSpPr/>
          <p:nvPr/>
        </p:nvSpPr>
        <p:spPr>
          <a:xfrm>
            <a:off x="3805517" y="767580"/>
            <a:ext cx="5128187" cy="3831314"/>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200000"/>
              </a:lnSpc>
            </a:pPr>
            <a:r>
              <a:rPr lang="zh-CN" altLang="en-US" sz="1200" dirty="0"/>
              <a:t>       早在</a:t>
            </a:r>
            <a:r>
              <a:rPr lang="en-US" altLang="zh-CN" sz="1200" dirty="0"/>
              <a:t>《</a:t>
            </a:r>
            <a:r>
              <a:rPr lang="zh-CN" altLang="en-US" sz="1200" dirty="0"/>
              <a:t>民法总则</a:t>
            </a:r>
            <a:r>
              <a:rPr lang="en-US" altLang="zh-CN" sz="1200" dirty="0"/>
              <a:t>》</a:t>
            </a:r>
            <a:r>
              <a:rPr lang="zh-CN" altLang="en-US" sz="1200" dirty="0"/>
              <a:t>的制定过程中，就有意见提出，信用是对民事主体经济能力的社会评价，信用权是市场经济下的一项重要的权利，应该将信用权作为一种独立的人格权加以规定。</a:t>
            </a:r>
            <a:r>
              <a:rPr lang="en-US" altLang="zh-CN" sz="1200" dirty="0"/>
              <a:t>《</a:t>
            </a:r>
            <a:r>
              <a:rPr lang="zh-CN" altLang="en-US" sz="1200" dirty="0"/>
              <a:t>民法典</a:t>
            </a:r>
            <a:r>
              <a:rPr lang="en-US" altLang="zh-CN" sz="1200" dirty="0"/>
              <a:t>》</a:t>
            </a:r>
            <a:r>
              <a:rPr lang="zh-CN" altLang="en-US" sz="1200" dirty="0"/>
              <a:t>的制定过程中，相关学者再次提出有必要将信用权规定为一项独立的人格权。但是，无论是在</a:t>
            </a:r>
            <a:r>
              <a:rPr lang="en-US" altLang="zh-CN" sz="1200" dirty="0"/>
              <a:t>《</a:t>
            </a:r>
            <a:r>
              <a:rPr lang="zh-CN" altLang="en-US" sz="1200" dirty="0"/>
              <a:t>民法总则</a:t>
            </a:r>
            <a:r>
              <a:rPr lang="en-US" altLang="zh-CN" sz="1200" dirty="0"/>
              <a:t>》</a:t>
            </a:r>
            <a:r>
              <a:rPr lang="zh-CN" altLang="en-US" sz="1200" dirty="0"/>
              <a:t>中，还是在最终通过的</a:t>
            </a:r>
            <a:r>
              <a:rPr lang="en-US" altLang="zh-CN" sz="1200" dirty="0"/>
              <a:t>《</a:t>
            </a:r>
            <a:r>
              <a:rPr lang="zh-CN" altLang="en-US" sz="1200" dirty="0"/>
              <a:t>民法典</a:t>
            </a:r>
            <a:r>
              <a:rPr lang="en-US" altLang="zh-CN" sz="1200" dirty="0"/>
              <a:t>》</a:t>
            </a:r>
            <a:r>
              <a:rPr lang="zh-CN" altLang="en-US" sz="1200" dirty="0"/>
              <a:t>中，</a:t>
            </a:r>
            <a:r>
              <a:rPr lang="zh-CN" altLang="en-US" sz="1200" b="1" dirty="0"/>
              <a:t>信用权并未被作为一项独立的人格权予以规定，立法者所选择的仍然是通过名誉权的方式对民事主体的信用予以保护，本法第</a:t>
            </a:r>
            <a:r>
              <a:rPr lang="en-US" altLang="zh-CN" sz="1200" b="1" dirty="0"/>
              <a:t>1024</a:t>
            </a:r>
            <a:r>
              <a:rPr lang="zh-CN" altLang="en-US" sz="1200" b="1" dirty="0"/>
              <a:t>条第</a:t>
            </a:r>
            <a:r>
              <a:rPr lang="en-US" altLang="zh-CN" sz="1200" b="1" dirty="0"/>
              <a:t>2</a:t>
            </a:r>
            <a:r>
              <a:rPr lang="zh-CN" altLang="en-US" sz="1200" b="1" dirty="0"/>
              <a:t>款对名誉的界定就包含了信用在内的社会评价。</a:t>
            </a:r>
            <a:endParaRPr lang="zh-CN" altLang="en-US" b="1" dirty="0"/>
          </a:p>
        </p:txBody>
      </p:sp>
      <p:pic>
        <p:nvPicPr>
          <p:cNvPr id="10" name="图片 9">
            <a:extLst>
              <a:ext uri="{FF2B5EF4-FFF2-40B4-BE49-F238E27FC236}">
                <a16:creationId xmlns:a16="http://schemas.microsoft.com/office/drawing/2014/main" id="{B3638A8A-0CA7-4BAB-970F-9D5585155F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596" y="2520493"/>
            <a:ext cx="3144745" cy="1957377"/>
          </a:xfrm>
          <a:prstGeom prst="rect">
            <a:avLst/>
          </a:prstGeom>
        </p:spPr>
      </p:pic>
    </p:spTree>
    <p:custDataLst>
      <p:tags r:id="rId1"/>
    </p:custDataLst>
    <p:extLst>
      <p:ext uri="{BB962C8B-B14F-4D97-AF65-F5344CB8AC3E}">
        <p14:creationId xmlns:p14="http://schemas.microsoft.com/office/powerpoint/2010/main" val="2923163423"/>
      </p:ext>
    </p:extLst>
  </p:cSld>
  <p:clrMapOvr>
    <a:masterClrMapping/>
  </p:clrMapOvr>
  <mc:AlternateContent xmlns:mc="http://schemas.openxmlformats.org/markup-compatibility/2006">
    <mc:Choice xmlns:p14="http://schemas.microsoft.com/office/powerpoint/2010/main" Requires="p14">
      <p:transition spd="slow" p14:dur="1500" advClick="0" advTm="31443">
        <p:random/>
      </p:transition>
    </mc:Choice>
    <mc:Fallback>
      <p:transition spd="slow" advClick="0" advTm="31443">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标题 5">
            <a:extLst>
              <a:ext uri="{FF2B5EF4-FFF2-40B4-BE49-F238E27FC236}">
                <a16:creationId xmlns:a16="http://schemas.microsoft.com/office/drawing/2014/main" id="{0DAA0CA7-1C2B-444C-B0AA-2BE25762F1B4}"/>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关于信用评价</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EEEA99F6-1814-49BB-97C3-324AD71233C5}"/>
              </a:ext>
            </a:extLst>
          </p:cNvPr>
          <p:cNvSpPr/>
          <p:nvPr/>
        </p:nvSpPr>
        <p:spPr>
          <a:xfrm>
            <a:off x="1969995" y="712287"/>
            <a:ext cx="6375483" cy="918962"/>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dirty="0"/>
              <a:t>       </a:t>
            </a:r>
            <a:r>
              <a:rPr lang="zh-CN" altLang="en-US" sz="1200" dirty="0"/>
              <a:t>而民法典第</a:t>
            </a:r>
            <a:r>
              <a:rPr lang="en-US" altLang="zh-CN" sz="1200" dirty="0"/>
              <a:t>1029</a:t>
            </a:r>
            <a:r>
              <a:rPr lang="zh-CN" altLang="en-US" sz="1200" dirty="0"/>
              <a:t>条有关信用评价查询、异议、更正、删除等规定，也是放在第五章“名誉权和荣誉权”中，作为民事主体享有和维护名誉权的具体内容加以规定。</a:t>
            </a:r>
            <a:endParaRPr lang="en-US" altLang="zh-CN" sz="1200" dirty="0"/>
          </a:p>
          <a:p>
            <a:pPr>
              <a:lnSpc>
                <a:spcPct val="150000"/>
              </a:lnSpc>
            </a:pPr>
            <a:r>
              <a:rPr lang="en-US" altLang="zh-CN" sz="1200" dirty="0"/>
              <a:t>        </a:t>
            </a:r>
            <a:r>
              <a:rPr lang="zh-CN" altLang="en-US" sz="1200" dirty="0"/>
              <a:t>关于本条的条文内容，立法过程中的演变仅有细微变化。</a:t>
            </a:r>
          </a:p>
        </p:txBody>
      </p:sp>
      <p:sp>
        <p:nvSpPr>
          <p:cNvPr id="5" name="思想气泡: 云 4">
            <a:extLst>
              <a:ext uri="{FF2B5EF4-FFF2-40B4-BE49-F238E27FC236}">
                <a16:creationId xmlns:a16="http://schemas.microsoft.com/office/drawing/2014/main" id="{554ECA83-58CB-4A63-9127-FBD05FF56C1F}"/>
              </a:ext>
            </a:extLst>
          </p:cNvPr>
          <p:cNvSpPr/>
          <p:nvPr/>
        </p:nvSpPr>
        <p:spPr>
          <a:xfrm>
            <a:off x="468654" y="808922"/>
            <a:ext cx="1156447" cy="468018"/>
          </a:xfrm>
          <a:prstGeom prst="cloudCallout">
            <a:avLst>
              <a:gd name="adj1" fmla="val 60563"/>
              <a:gd name="adj2" fmla="val 4526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6" name="矩形: 圆角 5">
            <a:extLst>
              <a:ext uri="{FF2B5EF4-FFF2-40B4-BE49-F238E27FC236}">
                <a16:creationId xmlns:a16="http://schemas.microsoft.com/office/drawing/2014/main" id="{142E827E-FBC5-47CA-8A11-15E0CF088212}"/>
              </a:ext>
            </a:extLst>
          </p:cNvPr>
          <p:cNvSpPr/>
          <p:nvPr/>
        </p:nvSpPr>
        <p:spPr>
          <a:xfrm>
            <a:off x="263670" y="1870770"/>
            <a:ext cx="6675013" cy="898953"/>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sz="1200" dirty="0"/>
              <a:t>        2018</a:t>
            </a:r>
            <a:r>
              <a:rPr lang="zh-CN" altLang="en-US" sz="1200" dirty="0"/>
              <a:t>年</a:t>
            </a:r>
            <a:r>
              <a:rPr lang="en-US" altLang="zh-CN" sz="1200" dirty="0"/>
              <a:t>8</a:t>
            </a:r>
            <a:r>
              <a:rPr lang="zh-CN" altLang="en-US" sz="1200" dirty="0"/>
              <a:t>月的</a:t>
            </a:r>
            <a:r>
              <a:rPr lang="en-US" altLang="zh-CN" sz="1200" dirty="0"/>
              <a:t>《</a:t>
            </a:r>
            <a:r>
              <a:rPr lang="zh-CN" altLang="en-US" sz="1200" dirty="0"/>
              <a:t>人格权编（草案）</a:t>
            </a:r>
            <a:r>
              <a:rPr lang="en-US" altLang="zh-CN" sz="1200" dirty="0"/>
              <a:t>》</a:t>
            </a:r>
            <a:r>
              <a:rPr lang="zh-CN" altLang="en-US" sz="1200" dirty="0"/>
              <a:t>（一审稿）第</a:t>
            </a:r>
            <a:r>
              <a:rPr lang="en-US" altLang="zh-CN" sz="1200" dirty="0"/>
              <a:t>808</a:t>
            </a:r>
            <a:r>
              <a:rPr lang="zh-CN" altLang="en-US" sz="1200" dirty="0"/>
              <a:t>条规定：“民事主体可以依法查询自己的信用评价；发现信用评价错误或者侵害自己合法权益的，有权提出异议并要求采取更正、删除等必要措施。信用评价人应及时核查，经核查属实的，应当及时采取必要措施。”</a:t>
            </a:r>
          </a:p>
        </p:txBody>
      </p:sp>
      <p:sp>
        <p:nvSpPr>
          <p:cNvPr id="7" name="矩形: 圆角 6">
            <a:extLst>
              <a:ext uri="{FF2B5EF4-FFF2-40B4-BE49-F238E27FC236}">
                <a16:creationId xmlns:a16="http://schemas.microsoft.com/office/drawing/2014/main" id="{93788540-E74B-4A44-B0A8-8098682FA674}"/>
              </a:ext>
            </a:extLst>
          </p:cNvPr>
          <p:cNvSpPr/>
          <p:nvPr/>
        </p:nvSpPr>
        <p:spPr>
          <a:xfrm>
            <a:off x="1969995" y="2897841"/>
            <a:ext cx="6960431" cy="1073891"/>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sz="1200" dirty="0"/>
              <a:t>       2019</a:t>
            </a:r>
            <a:r>
              <a:rPr lang="zh-CN" altLang="en-US" sz="1200" dirty="0"/>
              <a:t>年</a:t>
            </a:r>
            <a:r>
              <a:rPr lang="en-US" altLang="zh-CN" sz="1200" dirty="0"/>
              <a:t>4</a:t>
            </a:r>
            <a:r>
              <a:rPr lang="zh-CN" altLang="en-US" sz="1200" dirty="0"/>
              <a:t>月的二审稿将其修改为：“民事主体可以依法查询自己的信用评价；发现信用评价错误的，有权提出异议并要求采取更正、删除等必要措施。信用评价人应当及时核查，经核查属实的，应当及时采取必要措施。”相对于前一稿，仅是删除了“或者侵害自己合法权益”的内容，限缩了民事主体提出异议并提出更正、删除等相关请求的范围。</a:t>
            </a:r>
          </a:p>
        </p:txBody>
      </p:sp>
      <p:sp>
        <p:nvSpPr>
          <p:cNvPr id="2" name="箭头: 右弧形 1">
            <a:extLst>
              <a:ext uri="{FF2B5EF4-FFF2-40B4-BE49-F238E27FC236}">
                <a16:creationId xmlns:a16="http://schemas.microsoft.com/office/drawing/2014/main" id="{5FE336EE-E1D7-4075-98F2-3C3D544AE3C2}"/>
              </a:ext>
            </a:extLst>
          </p:cNvPr>
          <p:cNvSpPr/>
          <p:nvPr/>
        </p:nvSpPr>
        <p:spPr>
          <a:xfrm rot="20273277">
            <a:off x="7237828" y="2135781"/>
            <a:ext cx="425437" cy="708027"/>
          </a:xfrm>
          <a:prstGeom prst="curvedLeftArrow">
            <a:avLst>
              <a:gd name="adj1" fmla="val 21273"/>
              <a:gd name="adj2" fmla="val 50157"/>
              <a:gd name="adj3" fmla="val 47368"/>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1" name="矩形: 圆角 10">
            <a:extLst>
              <a:ext uri="{FF2B5EF4-FFF2-40B4-BE49-F238E27FC236}">
                <a16:creationId xmlns:a16="http://schemas.microsoft.com/office/drawing/2014/main" id="{929CC640-4F2B-4575-B146-D55C28B5E028}"/>
              </a:ext>
            </a:extLst>
          </p:cNvPr>
          <p:cNvSpPr/>
          <p:nvPr/>
        </p:nvSpPr>
        <p:spPr>
          <a:xfrm>
            <a:off x="500694" y="4138950"/>
            <a:ext cx="7883548" cy="625596"/>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sz="1200" dirty="0"/>
              <a:t>2019</a:t>
            </a:r>
            <a:r>
              <a:rPr lang="zh-CN" altLang="en-US" sz="1200" dirty="0"/>
              <a:t>年</a:t>
            </a:r>
            <a:r>
              <a:rPr lang="en-US" altLang="zh-CN" sz="1200" dirty="0"/>
              <a:t>8</a:t>
            </a:r>
            <a:r>
              <a:rPr lang="zh-CN" altLang="en-US" sz="1200" dirty="0"/>
              <a:t>月的三审稿未再作新的修改。最终通过的条文，则将“信用评价错误的”调整为“信用评价不当的”，进一步拓宽了该条款的适用范围。</a:t>
            </a:r>
          </a:p>
        </p:txBody>
      </p:sp>
      <p:sp>
        <p:nvSpPr>
          <p:cNvPr id="9" name="箭头: 下弧形 8">
            <a:extLst>
              <a:ext uri="{FF2B5EF4-FFF2-40B4-BE49-F238E27FC236}">
                <a16:creationId xmlns:a16="http://schemas.microsoft.com/office/drawing/2014/main" id="{CACD5DA3-0FAE-4ABC-8E3F-D754E29E9E0A}"/>
              </a:ext>
            </a:extLst>
          </p:cNvPr>
          <p:cNvSpPr/>
          <p:nvPr/>
        </p:nvSpPr>
        <p:spPr>
          <a:xfrm rot="8068162">
            <a:off x="1118642" y="3450873"/>
            <a:ext cx="675810" cy="431977"/>
          </a:xfrm>
          <a:prstGeom prst="curvedUpArrow">
            <a:avLst>
              <a:gd name="adj1" fmla="val 19281"/>
              <a:gd name="adj2" fmla="val 50226"/>
              <a:gd name="adj3" fmla="val 41330"/>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zh-CN" altLang="en-US">
              <a:solidFill>
                <a:schemeClr val="tx1"/>
              </a:solidFill>
            </a:endParaRPr>
          </a:p>
        </p:txBody>
      </p:sp>
    </p:spTree>
    <p:custDataLst>
      <p:tags r:id="rId1"/>
    </p:custDataLst>
    <p:extLst>
      <p:ext uri="{BB962C8B-B14F-4D97-AF65-F5344CB8AC3E}">
        <p14:creationId xmlns:p14="http://schemas.microsoft.com/office/powerpoint/2010/main" val="2346518816"/>
      </p:ext>
    </p:extLst>
  </p:cSld>
  <p:clrMapOvr>
    <a:masterClrMapping/>
  </p:clrMapOvr>
  <mc:AlternateContent xmlns:mc="http://schemas.openxmlformats.org/markup-compatibility/2006">
    <mc:Choice xmlns:p14="http://schemas.microsoft.com/office/powerpoint/2010/main" Requires="p14">
      <p:transition spd="slow" p14:dur="1500" advClick="0" advTm="62036">
        <p:random/>
      </p:transition>
    </mc:Choice>
    <mc:Fallback>
      <p:transition spd="slow" advClick="0" advTm="62036">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wheel(1)">
                                      <p:cBhvr>
                                        <p:cTn id="28" dur="2000"/>
                                        <p:tgtEl>
                                          <p:spTgt spid="2"/>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fade">
                                      <p:cBhvr>
                                        <p:cTn id="33" dur="1000"/>
                                        <p:tgtEl>
                                          <p:spTgt spid="7"/>
                                        </p:tgtEl>
                                      </p:cBhvr>
                                    </p:animEffect>
                                    <p:anim calcmode="lin" valueType="num">
                                      <p:cBhvr>
                                        <p:cTn id="34" dur="1000" fill="hold"/>
                                        <p:tgtEl>
                                          <p:spTgt spid="7"/>
                                        </p:tgtEl>
                                        <p:attrNameLst>
                                          <p:attrName>ppt_x</p:attrName>
                                        </p:attrNameLst>
                                      </p:cBhvr>
                                      <p:tavLst>
                                        <p:tav tm="0">
                                          <p:val>
                                            <p:strVal val="#ppt_x"/>
                                          </p:val>
                                        </p:tav>
                                        <p:tav tm="100000">
                                          <p:val>
                                            <p:strVal val="#ppt_x"/>
                                          </p:val>
                                        </p:tav>
                                      </p:tavLst>
                                    </p:anim>
                                    <p:anim calcmode="lin" valueType="num">
                                      <p:cBhvr>
                                        <p:cTn id="3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1000"/>
                                        <p:tgtEl>
                                          <p:spTgt spid="11"/>
                                        </p:tgtEl>
                                      </p:cBhvr>
                                    </p:animEffect>
                                    <p:anim calcmode="lin" valueType="num">
                                      <p:cBhvr>
                                        <p:cTn id="46" dur="1000" fill="hold"/>
                                        <p:tgtEl>
                                          <p:spTgt spid="11"/>
                                        </p:tgtEl>
                                        <p:attrNameLst>
                                          <p:attrName>ppt_x</p:attrName>
                                        </p:attrNameLst>
                                      </p:cBhvr>
                                      <p:tavLst>
                                        <p:tav tm="0">
                                          <p:val>
                                            <p:strVal val="#ppt_x"/>
                                          </p:val>
                                        </p:tav>
                                        <p:tav tm="100000">
                                          <p:val>
                                            <p:strVal val="#ppt_x"/>
                                          </p:val>
                                        </p:tav>
                                      </p:tavLst>
                                    </p:anim>
                                    <p:anim calcmode="lin" valueType="num">
                                      <p:cBhvr>
                                        <p:cTn id="4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2" grpId="0" animBg="1"/>
      <p:bldP spid="11" grpId="0" animBg="1"/>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标题 5">
            <a:extLst>
              <a:ext uri="{FF2B5EF4-FFF2-40B4-BE49-F238E27FC236}">
                <a16:creationId xmlns:a16="http://schemas.microsoft.com/office/drawing/2014/main" id="{0DAA0CA7-1C2B-444C-B0AA-2BE25762F1B4}"/>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关于信用评价</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4" name="矩形: 圆角 3">
            <a:extLst>
              <a:ext uri="{FF2B5EF4-FFF2-40B4-BE49-F238E27FC236}">
                <a16:creationId xmlns:a16="http://schemas.microsoft.com/office/drawing/2014/main" id="{F7C60A58-B732-4306-99E9-99A6AECF96EE}"/>
              </a:ext>
            </a:extLst>
          </p:cNvPr>
          <p:cNvSpPr/>
          <p:nvPr/>
        </p:nvSpPr>
        <p:spPr>
          <a:xfrm>
            <a:off x="1857272" y="699466"/>
            <a:ext cx="6923657" cy="115494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sz="1200" dirty="0"/>
              <a:t>       虽然从字面规定看，权利人可以查询自己的信用评价，并且在此基础上针对不当的信用评价提出异议并要求信用评价人采取必要措施，但是，本条规定的核心内容在于权利人有权对信用评价人作出的针对自己的信用评价提出异议，进而要求信用评价人采取相应的必要措施。</a:t>
            </a:r>
          </a:p>
        </p:txBody>
      </p:sp>
      <p:sp>
        <p:nvSpPr>
          <p:cNvPr id="5" name="思想气泡: 云 4">
            <a:extLst>
              <a:ext uri="{FF2B5EF4-FFF2-40B4-BE49-F238E27FC236}">
                <a16:creationId xmlns:a16="http://schemas.microsoft.com/office/drawing/2014/main" id="{14C01D00-8AA1-40EC-970C-12A74798A305}"/>
              </a:ext>
            </a:extLst>
          </p:cNvPr>
          <p:cNvSpPr/>
          <p:nvPr/>
        </p:nvSpPr>
        <p:spPr>
          <a:xfrm>
            <a:off x="468654" y="808922"/>
            <a:ext cx="1156447" cy="468018"/>
          </a:xfrm>
          <a:prstGeom prst="cloudCallout">
            <a:avLst>
              <a:gd name="adj1" fmla="val 60563"/>
              <a:gd name="adj2" fmla="val 4526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7" name="矩形: 圆角 6">
            <a:extLst>
              <a:ext uri="{FF2B5EF4-FFF2-40B4-BE49-F238E27FC236}">
                <a16:creationId xmlns:a16="http://schemas.microsoft.com/office/drawing/2014/main" id="{050D0198-7EE0-45D6-8EDC-FD4890BD5B7B}"/>
              </a:ext>
            </a:extLst>
          </p:cNvPr>
          <p:cNvSpPr/>
          <p:nvPr/>
        </p:nvSpPr>
        <p:spPr>
          <a:xfrm>
            <a:off x="363071" y="2064978"/>
            <a:ext cx="3845859" cy="244821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b="1" dirty="0"/>
              <a:t>一、查询信用评价并非本条设定的民事权利</a:t>
            </a:r>
            <a:endParaRPr lang="en-US" altLang="zh-CN" b="1" dirty="0"/>
          </a:p>
          <a:p>
            <a:pPr>
              <a:lnSpc>
                <a:spcPct val="150000"/>
              </a:lnSpc>
            </a:pPr>
            <a:r>
              <a:rPr lang="zh-CN" altLang="en-US" sz="1200" dirty="0"/>
              <a:t>       “信用的客观表现是一种评价，这种评价是社会公众的评价，而不是当事人的自我经济评价”，这与其他名誉权的特征并无二致。包括征信机构在内的社会公众如何基于各种客观信息作出信用评价，实际上并非名誉权人所能够控制和支配的。也就是说，是否有权提出信用评价异议，与民事主体通过何种方式获知该信用评价并无必然联系。</a:t>
            </a:r>
          </a:p>
        </p:txBody>
      </p:sp>
      <p:sp>
        <p:nvSpPr>
          <p:cNvPr id="8" name="矩形: 圆角 7">
            <a:extLst>
              <a:ext uri="{FF2B5EF4-FFF2-40B4-BE49-F238E27FC236}">
                <a16:creationId xmlns:a16="http://schemas.microsoft.com/office/drawing/2014/main" id="{F5E5F527-2606-40AD-942A-31132A59CCF8}"/>
              </a:ext>
            </a:extLst>
          </p:cNvPr>
          <p:cNvSpPr/>
          <p:nvPr/>
        </p:nvSpPr>
        <p:spPr>
          <a:xfrm>
            <a:off x="4572000" y="2064978"/>
            <a:ext cx="4208929" cy="2448218"/>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b="1" dirty="0"/>
              <a:t>二、权利行使不以权利人的名誉权受侵害为前提</a:t>
            </a:r>
          </a:p>
          <a:p>
            <a:pPr>
              <a:lnSpc>
                <a:spcPct val="150000"/>
              </a:lnSpc>
            </a:pPr>
            <a:r>
              <a:rPr lang="zh-CN" altLang="en-US" sz="1200" dirty="0"/>
              <a:t>       民事主体根据本条规定所享有的权利，是一种提出异议并请求采取必要措施的请求权，而且与人格权受到侵害时请求侵权人承担停止侵害、排除妨碍、消除危险、消除影响、恢复名誉等民事责任的请求权不同。从性质上看，信用评价异议权的行使不以民事主体名誉权受侵害为前提。</a:t>
            </a:r>
          </a:p>
        </p:txBody>
      </p:sp>
    </p:spTree>
    <p:custDataLst>
      <p:tags r:id="rId1"/>
    </p:custDataLst>
    <p:extLst>
      <p:ext uri="{BB962C8B-B14F-4D97-AF65-F5344CB8AC3E}">
        <p14:creationId xmlns:p14="http://schemas.microsoft.com/office/powerpoint/2010/main" val="3066037926"/>
      </p:ext>
    </p:extLst>
  </p:cSld>
  <p:clrMapOvr>
    <a:masterClrMapping/>
  </p:clrMapOvr>
  <mc:AlternateContent xmlns:mc="http://schemas.openxmlformats.org/markup-compatibility/2006">
    <mc:Choice xmlns:p14="http://schemas.microsoft.com/office/powerpoint/2010/main" Requires="p14">
      <p:transition spd="slow" p14:dur="1500" advClick="0" advTm="53700">
        <p:random/>
      </p:transition>
    </mc:Choice>
    <mc:Fallback>
      <p:transition spd="slow" advClick="0" advTm="537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000"/>
                                        <p:tgtEl>
                                          <p:spTgt spid="7"/>
                                        </p:tgtEl>
                                      </p:cBhvr>
                                    </p:animEffect>
                                    <p:anim calcmode="lin" valueType="num">
                                      <p:cBhvr>
                                        <p:cTn id="22" dur="1000" fill="hold"/>
                                        <p:tgtEl>
                                          <p:spTgt spid="7"/>
                                        </p:tgtEl>
                                        <p:attrNameLst>
                                          <p:attrName>ppt_x</p:attrName>
                                        </p:attrNameLst>
                                      </p:cBhvr>
                                      <p:tavLst>
                                        <p:tav tm="0">
                                          <p:val>
                                            <p:strVal val="#ppt_x"/>
                                          </p:val>
                                        </p:tav>
                                        <p:tav tm="100000">
                                          <p:val>
                                            <p:strVal val="#ppt_x"/>
                                          </p:val>
                                        </p:tav>
                                      </p:tavLst>
                                    </p:anim>
                                    <p:anim calcmode="lin" valueType="num">
                                      <p:cBhvr>
                                        <p:cTn id="2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1000"/>
                                        <p:tgtEl>
                                          <p:spTgt spid="8"/>
                                        </p:tgtEl>
                                      </p:cBhvr>
                                    </p:animEffect>
                                    <p:anim calcmode="lin" valueType="num">
                                      <p:cBhvr>
                                        <p:cTn id="29" dur="1000" fill="hold"/>
                                        <p:tgtEl>
                                          <p:spTgt spid="8"/>
                                        </p:tgtEl>
                                        <p:attrNameLst>
                                          <p:attrName>ppt_x</p:attrName>
                                        </p:attrNameLst>
                                      </p:cBhvr>
                                      <p:tavLst>
                                        <p:tav tm="0">
                                          <p:val>
                                            <p:strVal val="#ppt_x"/>
                                          </p:val>
                                        </p:tav>
                                        <p:tav tm="100000">
                                          <p:val>
                                            <p:strVal val="#ppt_x"/>
                                          </p:val>
                                        </p:tav>
                                      </p:tavLst>
                                    </p:anim>
                                    <p:anim calcmode="lin" valueType="num">
                                      <p:cBhvr>
                                        <p:cTn id="30"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3" name="标题 5">
            <a:extLst>
              <a:ext uri="{FF2B5EF4-FFF2-40B4-BE49-F238E27FC236}">
                <a16:creationId xmlns:a16="http://schemas.microsoft.com/office/drawing/2014/main" id="{0DAA0CA7-1C2B-444C-B0AA-2BE25762F1B4}"/>
              </a:ext>
            </a:extLst>
          </p:cNvPr>
          <p:cNvSpPr txBox="1"/>
          <p:nvPr/>
        </p:nvSpPr>
        <p:spPr>
          <a:xfrm>
            <a:off x="567930" y="178369"/>
            <a:ext cx="1744964"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关于信用评价</a:t>
            </a:r>
            <a:endParaRPr lang="en-US" altLang="zh-CN" sz="2000" b="1" dirty="0">
              <a:solidFill>
                <a:srgbClr val="C00000"/>
              </a:solidFill>
              <a:latin typeface="微软雅黑" panose="020B0503020204020204" pitchFamily="34" charset="-122"/>
              <a:ea typeface="微软雅黑" panose="020B0503020204020204" pitchFamily="34" charset="-122"/>
            </a:endParaRPr>
          </a:p>
        </p:txBody>
      </p:sp>
      <p:sp>
        <p:nvSpPr>
          <p:cNvPr id="4" name="思想气泡: 云 3">
            <a:extLst>
              <a:ext uri="{FF2B5EF4-FFF2-40B4-BE49-F238E27FC236}">
                <a16:creationId xmlns:a16="http://schemas.microsoft.com/office/drawing/2014/main" id="{8D4EED8C-6281-4030-9860-A7EB23A7333F}"/>
              </a:ext>
            </a:extLst>
          </p:cNvPr>
          <p:cNvSpPr/>
          <p:nvPr/>
        </p:nvSpPr>
        <p:spPr>
          <a:xfrm>
            <a:off x="283965" y="836687"/>
            <a:ext cx="1156447" cy="468018"/>
          </a:xfrm>
          <a:prstGeom prst="cloudCallout">
            <a:avLst>
              <a:gd name="adj1" fmla="val 60563"/>
              <a:gd name="adj2" fmla="val 45261"/>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5" name="矩形: 圆角 4">
            <a:extLst>
              <a:ext uri="{FF2B5EF4-FFF2-40B4-BE49-F238E27FC236}">
                <a16:creationId xmlns:a16="http://schemas.microsoft.com/office/drawing/2014/main" id="{32F0C1E4-474D-4B2B-91E0-E4B74B653791}"/>
              </a:ext>
            </a:extLst>
          </p:cNvPr>
          <p:cNvSpPr/>
          <p:nvPr/>
        </p:nvSpPr>
        <p:spPr>
          <a:xfrm>
            <a:off x="1586753" y="641704"/>
            <a:ext cx="7321924" cy="408790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sz="1200" dirty="0"/>
              <a:t>三、</a:t>
            </a:r>
            <a:r>
              <a:rPr lang="zh-CN" altLang="en-US" b="1" dirty="0"/>
              <a:t>权利行使不具有实现权利人意图的当然效力</a:t>
            </a:r>
            <a:endParaRPr lang="en-US" altLang="zh-CN" b="1" dirty="0"/>
          </a:p>
          <a:p>
            <a:pPr>
              <a:lnSpc>
                <a:spcPct val="150000"/>
              </a:lnSpc>
            </a:pPr>
            <a:r>
              <a:rPr lang="zh-CN" altLang="en-US" sz="1200" dirty="0"/>
              <a:t>       对于信用评价而言，虽然民事主体可以对其认为的他人作出的不当信用评价提出异议，但信用评价作为名誉的一个具体表现方面，“是一种观念形态，而且它本身不为受评价的特定人所控制”，因此，即使民事主体认为他人对自己作出的信用评价不当，也不能像行使支配性权利一样，要求信用评价人必须按照民事主体自我认知的结果重新作出评价，而是只能提出请求，要求信用评价人基于相应的事实进行核查并在此基础上重新作出评价。</a:t>
            </a:r>
            <a:endParaRPr lang="en-US" altLang="zh-CN" sz="1200" dirty="0"/>
          </a:p>
          <a:p>
            <a:pPr>
              <a:lnSpc>
                <a:spcPct val="150000"/>
              </a:lnSpc>
            </a:pPr>
            <a:r>
              <a:rPr lang="zh-CN" altLang="en-US" sz="1200" dirty="0"/>
              <a:t>       在接到民事主体对信用评价提出的异议后，信用评价人虽然应当及时进行核查，但其对信用评价的结论仍然享有判断上的自主权。信用评价人在核查后，即使认为被评价人提出的信用信息是真实的，也完全有可能根据自己的判断坚持原先的信用评价结论或者作出新的但仍与被评价人自我认知不同的信用评价结论。在这种情形下，被评价人即使再次依据本条提出异议，也很难实现其诉求。</a:t>
            </a:r>
            <a:endParaRPr lang="en-US" altLang="zh-CN" sz="1200" dirty="0"/>
          </a:p>
          <a:p>
            <a:pPr>
              <a:lnSpc>
                <a:spcPct val="150000"/>
              </a:lnSpc>
            </a:pPr>
            <a:r>
              <a:rPr lang="en-US" altLang="zh-CN" sz="1200" dirty="0"/>
              <a:t>       </a:t>
            </a:r>
            <a:r>
              <a:rPr lang="zh-CN" altLang="en-US" sz="1200" dirty="0"/>
              <a:t>所以，本条所规定的信用评价异议权的行使，不具有实现权利人意图的当然效力。当然，这也不意味着信用评价人可以罔顾事实而任意作出对他人的信用评价。如果被评价人认为信用评价人核查后重新作出的信用评价仍然不当，造成了对其名誉的侵害，完全可以依照包括</a:t>
            </a:r>
            <a:r>
              <a:rPr lang="en-US" altLang="zh-CN" sz="1200" dirty="0"/>
              <a:t>《</a:t>
            </a:r>
            <a:r>
              <a:rPr lang="zh-CN" altLang="en-US" sz="1200" dirty="0"/>
              <a:t>民法典</a:t>
            </a:r>
            <a:r>
              <a:rPr lang="en-US" altLang="zh-CN" sz="1200" dirty="0"/>
              <a:t>》</a:t>
            </a:r>
            <a:r>
              <a:rPr lang="zh-CN" altLang="en-US" sz="1200" dirty="0"/>
              <a:t>第</a:t>
            </a:r>
            <a:r>
              <a:rPr lang="en-US" altLang="zh-CN" sz="1200" dirty="0"/>
              <a:t>1024</a:t>
            </a:r>
            <a:r>
              <a:rPr lang="zh-CN" altLang="en-US" sz="1200" dirty="0"/>
              <a:t>条在内的其他条款提出侵害名誉权之诉以维护自己的名誉权。</a:t>
            </a:r>
          </a:p>
        </p:txBody>
      </p:sp>
    </p:spTree>
    <p:custDataLst>
      <p:tags r:id="rId1"/>
    </p:custDataLst>
    <p:extLst>
      <p:ext uri="{BB962C8B-B14F-4D97-AF65-F5344CB8AC3E}">
        <p14:creationId xmlns:p14="http://schemas.microsoft.com/office/powerpoint/2010/main" val="2770031059"/>
      </p:ext>
    </p:extLst>
  </p:cSld>
  <p:clrMapOvr>
    <a:masterClrMapping/>
  </p:clrMapOvr>
  <mc:AlternateContent xmlns:mc="http://schemas.openxmlformats.org/markup-compatibility/2006">
    <mc:Choice xmlns:p14="http://schemas.microsoft.com/office/powerpoint/2010/main" Requires="p14">
      <p:transition spd="slow" p14:dur="1500" advClick="0" advTm="61574">
        <p:random/>
      </p:transition>
    </mc:Choice>
    <mc:Fallback>
      <p:transition spd="slow" advClick="0" advTm="61574">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1016317" y="1110544"/>
            <a:ext cx="7111365" cy="2100575"/>
          </a:xfrm>
          <a:prstGeom prst="rect">
            <a:avLst/>
          </a:prstGeom>
          <a:noFill/>
        </p:spPr>
        <p:txBody>
          <a:bodyPr wrap="square" lIns="68580" tIns="34290" rIns="68580" bIns="34290" rtlCol="0" anchor="b">
            <a:spAutoFit/>
          </a:bodyPr>
          <a:lstStyle/>
          <a:p>
            <a:pPr algn="ctr"/>
            <a:r>
              <a:rPr lang="zh-CN" altLang="en-US" sz="6600" spc="-150" dirty="0">
                <a:blipFill>
                  <a:blip r:embed="rId4"/>
                  <a:stretch>
                    <a:fillRect/>
                  </a:stretch>
                </a:blipFill>
                <a:latin typeface="华文行楷" panose="02010800040101010101" pitchFamily="2" charset="-122"/>
                <a:ea typeface="华文行楷" panose="02010800040101010101" pitchFamily="2" charset="-122"/>
              </a:rPr>
              <a:t>学习完毕</a:t>
            </a:r>
            <a:endParaRPr lang="en-US" altLang="zh-CN" sz="6600" spc="-150" dirty="0">
              <a:blipFill>
                <a:blip r:embed="rId4"/>
                <a:stretch>
                  <a:fillRect/>
                </a:stretch>
              </a:blipFill>
              <a:latin typeface="华文行楷" panose="02010800040101010101" pitchFamily="2" charset="-122"/>
              <a:ea typeface="华文行楷" panose="02010800040101010101" pitchFamily="2" charset="-122"/>
            </a:endParaRPr>
          </a:p>
          <a:p>
            <a:pPr algn="ctr"/>
            <a:r>
              <a:rPr lang="zh-CN" altLang="en-US" sz="6600" spc="-150" dirty="0">
                <a:blipFill>
                  <a:blip r:embed="rId4"/>
                  <a:stretch>
                    <a:fillRect/>
                  </a:stretch>
                </a:blipFill>
                <a:latin typeface="华文行楷" panose="02010800040101010101" pitchFamily="2" charset="-122"/>
                <a:ea typeface="华文行楷" panose="02010800040101010101" pitchFamily="2" charset="-122"/>
              </a:rPr>
              <a:t>感谢您的观看</a:t>
            </a:r>
          </a:p>
        </p:txBody>
      </p:sp>
      <p:sp>
        <p:nvSpPr>
          <p:cNvPr id="5" name="TextBox 4"/>
          <p:cNvSpPr txBox="1"/>
          <p:nvPr/>
        </p:nvSpPr>
        <p:spPr>
          <a:xfrm>
            <a:off x="6308822" y="4196128"/>
            <a:ext cx="2236510" cy="338554"/>
          </a:xfrm>
          <a:prstGeom prst="rect">
            <a:avLst/>
          </a:prstGeom>
          <a:noFill/>
        </p:spPr>
        <p:txBody>
          <a:bodyPr wrap="none" rtlCol="0">
            <a:spAutoFit/>
          </a:bodyPr>
          <a:lstStyle/>
          <a:p>
            <a:r>
              <a:rPr lang="zh-CN" altLang="en-US" sz="1600" b="1" dirty="0">
                <a:latin typeface="微软雅黑" panose="020B0503020204020204" pitchFamily="34" charset="-122"/>
                <a:ea typeface="微软雅黑" panose="020B0503020204020204" pitchFamily="34" charset="-122"/>
              </a:rPr>
              <a:t>广州市市场监督管理局</a:t>
            </a: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advTm="10600">
        <p14:ripple/>
      </p:transition>
    </mc:Choice>
    <mc:Fallback>
      <p:transition spd="slow" advTm="106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5">
            <a:extLst>
              <a:ext uri="{FF2B5EF4-FFF2-40B4-BE49-F238E27FC236}">
                <a16:creationId xmlns:a16="http://schemas.microsoft.com/office/drawing/2014/main" id="{EF85DFA0-3959-4CD7-A993-773B4AD9038B}"/>
              </a:ext>
            </a:extLst>
          </p:cNvPr>
          <p:cNvSpPr txBox="1"/>
          <p:nvPr/>
        </p:nvSpPr>
        <p:spPr>
          <a:xfrm>
            <a:off x="567930" y="178369"/>
            <a:ext cx="214837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关于个体工商户</a:t>
            </a:r>
          </a:p>
        </p:txBody>
      </p:sp>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9" name="卷形: 水平 8">
            <a:extLst>
              <a:ext uri="{FF2B5EF4-FFF2-40B4-BE49-F238E27FC236}">
                <a16:creationId xmlns:a16="http://schemas.microsoft.com/office/drawing/2014/main" id="{2D384BFA-6492-411B-8B65-C19DB0CDAFA0}"/>
              </a:ext>
            </a:extLst>
          </p:cNvPr>
          <p:cNvSpPr/>
          <p:nvPr/>
        </p:nvSpPr>
        <p:spPr>
          <a:xfrm>
            <a:off x="619933" y="685499"/>
            <a:ext cx="1464362"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第五十四条</a:t>
            </a:r>
            <a:endParaRPr lang="en-US" altLang="zh-CN" sz="1600" b="1" dirty="0">
              <a:latin typeface="黑体" panose="02010609060101010101" pitchFamily="49" charset="-122"/>
              <a:ea typeface="黑体" panose="02010609060101010101" pitchFamily="49" charset="-122"/>
            </a:endParaRPr>
          </a:p>
        </p:txBody>
      </p:sp>
      <p:sp>
        <p:nvSpPr>
          <p:cNvPr id="3" name="矩形 2">
            <a:extLst>
              <a:ext uri="{FF2B5EF4-FFF2-40B4-BE49-F238E27FC236}">
                <a16:creationId xmlns:a16="http://schemas.microsoft.com/office/drawing/2014/main" id="{17080EEC-64FA-487A-9728-C60C7246DB44}"/>
              </a:ext>
            </a:extLst>
          </p:cNvPr>
          <p:cNvSpPr/>
          <p:nvPr/>
        </p:nvSpPr>
        <p:spPr>
          <a:xfrm>
            <a:off x="567930" y="1111066"/>
            <a:ext cx="7705165" cy="365036"/>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自然人从事工商业经营，经依法登记，为</a:t>
            </a:r>
            <a:r>
              <a:rPr lang="zh-CN" altLang="en-US" dirty="0">
                <a:solidFill>
                  <a:srgbClr val="FF0000"/>
                </a:solidFill>
                <a:latin typeface="黑体" panose="02010609060101010101" pitchFamily="49" charset="-122"/>
                <a:ea typeface="黑体" panose="02010609060101010101" pitchFamily="49" charset="-122"/>
              </a:rPr>
              <a:t>个体工商户</a:t>
            </a:r>
            <a:r>
              <a:rPr lang="zh-CN" altLang="en-US" dirty="0">
                <a:latin typeface="黑体" panose="02010609060101010101" pitchFamily="49" charset="-122"/>
                <a:ea typeface="黑体" panose="02010609060101010101" pitchFamily="49" charset="-122"/>
              </a:rPr>
              <a:t>。</a:t>
            </a:r>
            <a:r>
              <a:rPr lang="zh-CN" altLang="en-US" dirty="0">
                <a:solidFill>
                  <a:srgbClr val="FF0000"/>
                </a:solidFill>
                <a:latin typeface="黑体" panose="02010609060101010101" pitchFamily="49" charset="-122"/>
                <a:ea typeface="黑体" panose="02010609060101010101" pitchFamily="49" charset="-122"/>
              </a:rPr>
              <a:t>个体工商户</a:t>
            </a:r>
            <a:r>
              <a:rPr lang="zh-CN" altLang="en-US" dirty="0">
                <a:latin typeface="黑体" panose="02010609060101010101" pitchFamily="49" charset="-122"/>
                <a:ea typeface="黑体" panose="02010609060101010101" pitchFamily="49" charset="-122"/>
              </a:rPr>
              <a:t>可以起字号。</a:t>
            </a:r>
            <a:endParaRPr lang="zh-CN" altLang="zh-CN" dirty="0">
              <a:latin typeface="黑体" panose="02010609060101010101" pitchFamily="49" charset="-122"/>
              <a:ea typeface="黑体" panose="02010609060101010101" pitchFamily="49" charset="-122"/>
            </a:endParaRPr>
          </a:p>
        </p:txBody>
      </p:sp>
      <p:sp>
        <p:nvSpPr>
          <p:cNvPr id="6" name="矩形 5">
            <a:extLst>
              <a:ext uri="{FF2B5EF4-FFF2-40B4-BE49-F238E27FC236}">
                <a16:creationId xmlns:a16="http://schemas.microsoft.com/office/drawing/2014/main" id="{F2D9DC56-DD9A-4003-80DA-54B2E52A8C6B}"/>
              </a:ext>
            </a:extLst>
          </p:cNvPr>
          <p:cNvSpPr/>
          <p:nvPr/>
        </p:nvSpPr>
        <p:spPr>
          <a:xfrm>
            <a:off x="2863876" y="2723034"/>
            <a:ext cx="184731" cy="307777"/>
          </a:xfrm>
          <a:prstGeom prst="rect">
            <a:avLst/>
          </a:prstGeom>
        </p:spPr>
        <p:txBody>
          <a:bodyPr wrap="none">
            <a:spAutoFit/>
          </a:bodyPr>
          <a:lstStyle/>
          <a:p>
            <a:endParaRPr lang="zh-CN" altLang="en-US" dirty="0"/>
          </a:p>
        </p:txBody>
      </p:sp>
      <p:sp>
        <p:nvSpPr>
          <p:cNvPr id="10" name="卷形: 水平 9">
            <a:extLst>
              <a:ext uri="{FF2B5EF4-FFF2-40B4-BE49-F238E27FC236}">
                <a16:creationId xmlns:a16="http://schemas.microsoft.com/office/drawing/2014/main" id="{66E9664D-1062-4B9A-9035-669B7EEAE583}"/>
              </a:ext>
            </a:extLst>
          </p:cNvPr>
          <p:cNvSpPr/>
          <p:nvPr/>
        </p:nvSpPr>
        <p:spPr>
          <a:xfrm>
            <a:off x="619933" y="1574401"/>
            <a:ext cx="1464362"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第五十五条</a:t>
            </a:r>
            <a:endParaRPr lang="en-US" altLang="zh-CN" sz="1600" b="1" dirty="0">
              <a:latin typeface="黑体" panose="02010609060101010101" pitchFamily="49" charset="-122"/>
              <a:ea typeface="黑体" panose="02010609060101010101" pitchFamily="49" charset="-122"/>
            </a:endParaRPr>
          </a:p>
        </p:txBody>
      </p:sp>
      <p:sp>
        <p:nvSpPr>
          <p:cNvPr id="11" name="卷形: 水平 10">
            <a:extLst>
              <a:ext uri="{FF2B5EF4-FFF2-40B4-BE49-F238E27FC236}">
                <a16:creationId xmlns:a16="http://schemas.microsoft.com/office/drawing/2014/main" id="{996C442F-3C19-4787-AD39-399DDF3315B5}"/>
              </a:ext>
            </a:extLst>
          </p:cNvPr>
          <p:cNvSpPr/>
          <p:nvPr/>
        </p:nvSpPr>
        <p:spPr>
          <a:xfrm>
            <a:off x="619933" y="2723034"/>
            <a:ext cx="1464362"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第五十六条</a:t>
            </a:r>
            <a:endParaRPr lang="en-US" altLang="zh-CN" sz="1600" b="1" dirty="0">
              <a:latin typeface="黑体" panose="02010609060101010101" pitchFamily="49" charset="-122"/>
              <a:ea typeface="黑体" panose="02010609060101010101" pitchFamily="49" charset="-122"/>
            </a:endParaRPr>
          </a:p>
        </p:txBody>
      </p:sp>
      <p:sp>
        <p:nvSpPr>
          <p:cNvPr id="14" name="矩形 13">
            <a:extLst>
              <a:ext uri="{FF2B5EF4-FFF2-40B4-BE49-F238E27FC236}">
                <a16:creationId xmlns:a16="http://schemas.microsoft.com/office/drawing/2014/main" id="{AD79CD80-0C4A-4E2B-A580-56F5C8FFB2DA}"/>
              </a:ext>
            </a:extLst>
          </p:cNvPr>
          <p:cNvSpPr/>
          <p:nvPr/>
        </p:nvSpPr>
        <p:spPr>
          <a:xfrm>
            <a:off x="567930" y="2008538"/>
            <a:ext cx="7184299" cy="688202"/>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zh-CN" dirty="0">
                <a:latin typeface="黑体" panose="02010609060101010101" pitchFamily="49" charset="-122"/>
                <a:ea typeface="黑体" panose="02010609060101010101" pitchFamily="49" charset="-122"/>
              </a:rPr>
              <a:t>农村集体经济组织的成员，依法取得农村土地承包经营权，从事家庭承包经营的，为农村承包经营户。</a:t>
            </a:r>
          </a:p>
        </p:txBody>
      </p:sp>
      <p:sp>
        <p:nvSpPr>
          <p:cNvPr id="15" name="矩形 14">
            <a:extLst>
              <a:ext uri="{FF2B5EF4-FFF2-40B4-BE49-F238E27FC236}">
                <a16:creationId xmlns:a16="http://schemas.microsoft.com/office/drawing/2014/main" id="{D7790824-BEB2-49D9-8284-8619E2B2F425}"/>
              </a:ext>
            </a:extLst>
          </p:cNvPr>
          <p:cNvSpPr/>
          <p:nvPr/>
        </p:nvSpPr>
        <p:spPr>
          <a:xfrm>
            <a:off x="498909" y="3186369"/>
            <a:ext cx="7184299" cy="1334533"/>
          </a:xfrm>
          <a:prstGeom prst="rect">
            <a:avLst/>
          </a:prstGeom>
        </p:spPr>
        <p:txBody>
          <a:bodyPr wrap="square">
            <a:spAutoFit/>
          </a:bodyPr>
          <a:lstStyle/>
          <a:p>
            <a:pPr marL="285750" indent="-285750">
              <a:lnSpc>
                <a:spcPct val="150000"/>
              </a:lnSpc>
              <a:buFont typeface="Wingdings" panose="05000000000000000000" pitchFamily="2" charset="2"/>
              <a:buChar char="u"/>
            </a:pPr>
            <a:r>
              <a:rPr lang="zh-CN" altLang="en-US" dirty="0">
                <a:solidFill>
                  <a:srgbClr val="FF0000"/>
                </a:solidFill>
                <a:latin typeface="黑体" panose="02010609060101010101" pitchFamily="49" charset="-122"/>
                <a:ea typeface="黑体" panose="02010609060101010101" pitchFamily="49" charset="-122"/>
              </a:rPr>
              <a:t>个体工商户</a:t>
            </a:r>
            <a:r>
              <a:rPr lang="zh-CN" altLang="en-US" dirty="0">
                <a:latin typeface="黑体" panose="02010609060101010101" pitchFamily="49" charset="-122"/>
                <a:ea typeface="黑体" panose="02010609060101010101" pitchFamily="49" charset="-122"/>
              </a:rPr>
              <a:t>的债务，个人经营的，以个人财产承担；家庭经营的，以家庭财产承担；无法区分的，以家庭财产承担。</a:t>
            </a:r>
          </a:p>
          <a:p>
            <a:pPr marL="285750" indent="-285750">
              <a:lnSpc>
                <a:spcPct val="150000"/>
              </a:lnSpc>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农村承包经营户的债务，以从事农村土地承包经营的农户财产承担；事实上由农户部分成员经营的，以该部分成员的财产承担。</a:t>
            </a:r>
          </a:p>
        </p:txBody>
      </p:sp>
    </p:spTree>
    <p:custDataLst>
      <p:tags r:id="rId1"/>
    </p:custDataLst>
    <p:extLst>
      <p:ext uri="{BB962C8B-B14F-4D97-AF65-F5344CB8AC3E}">
        <p14:creationId xmlns:p14="http://schemas.microsoft.com/office/powerpoint/2010/main" val="3603458650"/>
      </p:ext>
    </p:extLst>
  </p:cSld>
  <p:clrMapOvr>
    <a:masterClrMapping/>
  </p:clrMapOvr>
  <mc:AlternateContent xmlns:mc="http://schemas.openxmlformats.org/markup-compatibility/2006">
    <mc:Choice xmlns:p14="http://schemas.microsoft.com/office/powerpoint/2010/main" Requires="p14">
      <p:transition spd="slow" p14:dur="1500" advClick="0" advTm="60327">
        <p:random/>
      </p:transition>
    </mc:Choice>
    <mc:Fallback>
      <p:transition spd="slow" advClick="0" advTm="603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1000" fill="hold"/>
                                        <p:tgtEl>
                                          <p:spTgt spid="3"/>
                                        </p:tgtEl>
                                        <p:attrNameLst>
                                          <p:attrName>ppt_w</p:attrName>
                                        </p:attrNameLst>
                                      </p:cBhvr>
                                      <p:tavLst>
                                        <p:tav tm="0">
                                          <p:val>
                                            <p:fltVal val="0"/>
                                          </p:val>
                                        </p:tav>
                                        <p:tav tm="100000">
                                          <p:val>
                                            <p:strVal val="#ppt_w"/>
                                          </p:val>
                                        </p:tav>
                                      </p:tavLst>
                                    </p:anim>
                                    <p:anim calcmode="lin" valueType="num">
                                      <p:cBhvr>
                                        <p:cTn id="13" dur="1000" fill="hold"/>
                                        <p:tgtEl>
                                          <p:spTgt spid="3"/>
                                        </p:tgtEl>
                                        <p:attrNameLst>
                                          <p:attrName>ppt_h</p:attrName>
                                        </p:attrNameLst>
                                      </p:cBhvr>
                                      <p:tavLst>
                                        <p:tav tm="0">
                                          <p:val>
                                            <p:fltVal val="0"/>
                                          </p:val>
                                        </p:tav>
                                        <p:tav tm="100000">
                                          <p:val>
                                            <p:strVal val="#ppt_h"/>
                                          </p:val>
                                        </p:tav>
                                      </p:tavLst>
                                    </p:anim>
                                    <p:anim calcmode="lin" valueType="num">
                                      <p:cBhvr>
                                        <p:cTn id="14" dur="1000" fill="hold"/>
                                        <p:tgtEl>
                                          <p:spTgt spid="3"/>
                                        </p:tgtEl>
                                        <p:attrNameLst>
                                          <p:attrName>style.rotation</p:attrName>
                                        </p:attrNameLst>
                                      </p:cBhvr>
                                      <p:tavLst>
                                        <p:tav tm="0">
                                          <p:val>
                                            <p:fltVal val="90"/>
                                          </p:val>
                                        </p:tav>
                                        <p:tav tm="100000">
                                          <p:val>
                                            <p:fltVal val="0"/>
                                          </p:val>
                                        </p:tav>
                                      </p:tavLst>
                                    </p:anim>
                                    <p:animEffect transition="in" filter="fade">
                                      <p:cBhvr>
                                        <p:cTn id="15" dur="10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barn(inVertical)">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1000" fill="hold"/>
                                        <p:tgtEl>
                                          <p:spTgt spid="14"/>
                                        </p:tgtEl>
                                        <p:attrNameLst>
                                          <p:attrName>ppt_w</p:attrName>
                                        </p:attrNameLst>
                                      </p:cBhvr>
                                      <p:tavLst>
                                        <p:tav tm="0">
                                          <p:val>
                                            <p:fltVal val="0"/>
                                          </p:val>
                                        </p:tav>
                                        <p:tav tm="100000">
                                          <p:val>
                                            <p:strVal val="#ppt_w"/>
                                          </p:val>
                                        </p:tav>
                                      </p:tavLst>
                                    </p:anim>
                                    <p:anim calcmode="lin" valueType="num">
                                      <p:cBhvr>
                                        <p:cTn id="26" dur="1000" fill="hold"/>
                                        <p:tgtEl>
                                          <p:spTgt spid="14"/>
                                        </p:tgtEl>
                                        <p:attrNameLst>
                                          <p:attrName>ppt_h</p:attrName>
                                        </p:attrNameLst>
                                      </p:cBhvr>
                                      <p:tavLst>
                                        <p:tav tm="0">
                                          <p:val>
                                            <p:fltVal val="0"/>
                                          </p:val>
                                        </p:tav>
                                        <p:tav tm="100000">
                                          <p:val>
                                            <p:strVal val="#ppt_h"/>
                                          </p:val>
                                        </p:tav>
                                      </p:tavLst>
                                    </p:anim>
                                    <p:anim calcmode="lin" valueType="num">
                                      <p:cBhvr>
                                        <p:cTn id="27" dur="1000" fill="hold"/>
                                        <p:tgtEl>
                                          <p:spTgt spid="14"/>
                                        </p:tgtEl>
                                        <p:attrNameLst>
                                          <p:attrName>style.rotation</p:attrName>
                                        </p:attrNameLst>
                                      </p:cBhvr>
                                      <p:tavLst>
                                        <p:tav tm="0">
                                          <p:val>
                                            <p:fltVal val="90"/>
                                          </p:val>
                                        </p:tav>
                                        <p:tav tm="100000">
                                          <p:val>
                                            <p:fltVal val="0"/>
                                          </p:val>
                                        </p:tav>
                                      </p:tavLst>
                                    </p:anim>
                                    <p:animEffect transition="in" filter="fade">
                                      <p:cBhvr>
                                        <p:cTn id="28" dur="1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barn(inVertical)">
                                      <p:cBhvr>
                                        <p:cTn id="33" dur="500"/>
                                        <p:tgtEl>
                                          <p:spTgt spid="11"/>
                                        </p:tgtEl>
                                      </p:cBhvr>
                                    </p:animEffect>
                                  </p:child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1000" fill="hold"/>
                                        <p:tgtEl>
                                          <p:spTgt spid="15"/>
                                        </p:tgtEl>
                                        <p:attrNameLst>
                                          <p:attrName>ppt_w</p:attrName>
                                        </p:attrNameLst>
                                      </p:cBhvr>
                                      <p:tavLst>
                                        <p:tav tm="0">
                                          <p:val>
                                            <p:fltVal val="0"/>
                                          </p:val>
                                        </p:tav>
                                        <p:tav tm="100000">
                                          <p:val>
                                            <p:strVal val="#ppt_w"/>
                                          </p:val>
                                        </p:tav>
                                      </p:tavLst>
                                    </p:anim>
                                    <p:anim calcmode="lin" valueType="num">
                                      <p:cBhvr>
                                        <p:cTn id="39" dur="1000" fill="hold"/>
                                        <p:tgtEl>
                                          <p:spTgt spid="15"/>
                                        </p:tgtEl>
                                        <p:attrNameLst>
                                          <p:attrName>ppt_h</p:attrName>
                                        </p:attrNameLst>
                                      </p:cBhvr>
                                      <p:tavLst>
                                        <p:tav tm="0">
                                          <p:val>
                                            <p:fltVal val="0"/>
                                          </p:val>
                                        </p:tav>
                                        <p:tav tm="100000">
                                          <p:val>
                                            <p:strVal val="#ppt_h"/>
                                          </p:val>
                                        </p:tav>
                                      </p:tavLst>
                                    </p:anim>
                                    <p:anim calcmode="lin" valueType="num">
                                      <p:cBhvr>
                                        <p:cTn id="40" dur="1000" fill="hold"/>
                                        <p:tgtEl>
                                          <p:spTgt spid="15"/>
                                        </p:tgtEl>
                                        <p:attrNameLst>
                                          <p:attrName>style.rotation</p:attrName>
                                        </p:attrNameLst>
                                      </p:cBhvr>
                                      <p:tavLst>
                                        <p:tav tm="0">
                                          <p:val>
                                            <p:fltVal val="90"/>
                                          </p:val>
                                        </p:tav>
                                        <p:tav tm="100000">
                                          <p:val>
                                            <p:fltVal val="0"/>
                                          </p:val>
                                        </p:tav>
                                      </p:tavLst>
                                    </p:anim>
                                    <p:animEffect transition="in" filter="fade">
                                      <p:cBhvr>
                                        <p:cTn id="4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3" grpId="0"/>
      <p:bldP spid="10" grpId="0" animBg="1"/>
      <p:bldP spid="11" grpId="0" animBg="1"/>
      <p:bldP spid="14"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14837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关于个体工商户</a:t>
            </a:r>
          </a:p>
        </p:txBody>
      </p:sp>
      <p:sp>
        <p:nvSpPr>
          <p:cNvPr id="12" name="思想气泡: 云 11">
            <a:extLst>
              <a:ext uri="{FF2B5EF4-FFF2-40B4-BE49-F238E27FC236}">
                <a16:creationId xmlns:a16="http://schemas.microsoft.com/office/drawing/2014/main" id="{4806E063-6C39-427E-8BEC-39BF3040CC1B}"/>
              </a:ext>
            </a:extLst>
          </p:cNvPr>
          <p:cNvSpPr/>
          <p:nvPr/>
        </p:nvSpPr>
        <p:spPr>
          <a:xfrm>
            <a:off x="704185" y="857413"/>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3" name="矩形: 圆角 12">
            <a:extLst>
              <a:ext uri="{FF2B5EF4-FFF2-40B4-BE49-F238E27FC236}">
                <a16:creationId xmlns:a16="http://schemas.microsoft.com/office/drawing/2014/main" id="{3583D6FA-0AF1-4BC0-AC4D-088EBA0C48F7}"/>
              </a:ext>
            </a:extLst>
          </p:cNvPr>
          <p:cNvSpPr/>
          <p:nvPr/>
        </p:nvSpPr>
        <p:spPr>
          <a:xfrm>
            <a:off x="2279277" y="719419"/>
            <a:ext cx="6333565" cy="1317810"/>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dirty="0"/>
              <a:t>1</a:t>
            </a:r>
            <a:r>
              <a:rPr lang="zh-CN" altLang="en-US" dirty="0"/>
              <a:t>、以上三则条款沿用</a:t>
            </a:r>
            <a:r>
              <a:rPr lang="en-US" altLang="zh-CN" dirty="0"/>
              <a:t>《</a:t>
            </a:r>
            <a:r>
              <a:rPr lang="zh-CN" altLang="en-US" dirty="0"/>
              <a:t>中华人民共和国民法法则</a:t>
            </a:r>
            <a:r>
              <a:rPr lang="en-US" altLang="zh-CN" dirty="0"/>
              <a:t>》</a:t>
            </a:r>
            <a:r>
              <a:rPr lang="zh-CN" altLang="en-US" dirty="0"/>
              <a:t>第五十四至五十六条。</a:t>
            </a:r>
            <a:endParaRPr lang="en-US" altLang="zh-CN" dirty="0"/>
          </a:p>
          <a:p>
            <a:pPr>
              <a:lnSpc>
                <a:spcPct val="150000"/>
              </a:lnSpc>
            </a:pPr>
            <a:r>
              <a:rPr lang="en-US" altLang="zh-CN" dirty="0"/>
              <a:t>2</a:t>
            </a:r>
            <a:r>
              <a:rPr lang="zh-CN" altLang="en-US" dirty="0"/>
              <a:t>、目前我国个体工商户数量庞大、从业人数众多，已经成为大众创业的重要主体，在我国经济生活中扮演重要角色。</a:t>
            </a:r>
            <a:endParaRPr lang="en-US" altLang="zh-CN" dirty="0"/>
          </a:p>
        </p:txBody>
      </p:sp>
      <p:sp>
        <p:nvSpPr>
          <p:cNvPr id="14" name="矩形: 圆角 13">
            <a:extLst>
              <a:ext uri="{FF2B5EF4-FFF2-40B4-BE49-F238E27FC236}">
                <a16:creationId xmlns:a16="http://schemas.microsoft.com/office/drawing/2014/main" id="{51D339CB-F85D-41AE-B4E1-40993371A51A}"/>
              </a:ext>
            </a:extLst>
          </p:cNvPr>
          <p:cNvSpPr/>
          <p:nvPr/>
        </p:nvSpPr>
        <p:spPr>
          <a:xfrm>
            <a:off x="614995" y="2252938"/>
            <a:ext cx="7661670" cy="2312894"/>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b="1" dirty="0"/>
              <a:t>（一）个体工商户的主体定位：自然人</a:t>
            </a:r>
          </a:p>
          <a:p>
            <a:pPr>
              <a:lnSpc>
                <a:spcPct val="150000"/>
              </a:lnSpc>
            </a:pPr>
            <a:r>
              <a:rPr lang="en-US" altLang="zh-CN" dirty="0"/>
              <a:t>     《</a:t>
            </a:r>
            <a:r>
              <a:rPr lang="zh-CN" altLang="en-US" dirty="0"/>
              <a:t>民法总则</a:t>
            </a:r>
            <a:r>
              <a:rPr lang="en-US" altLang="zh-CN" dirty="0"/>
              <a:t>》</a:t>
            </a:r>
            <a:r>
              <a:rPr lang="zh-CN" altLang="en-US" dirty="0"/>
              <a:t>将个体工商户规定在自然人一章中，意味着它不是一类独立的民事主体，而是包含在自然人之中。这主要是因为个体工商户不具有组织性，不要求必须有名称字号，不存在出资过程，不能有分支机构，只能个人经营或者家庭经营，所以它只是自然人参与经营活动的形式，而非独立的组织。立法作出专门规定，在于宣示个体工商户作为自然人民事主体和商事主体，在法律规定和核准登记的范围内具有工商经营权，可以自主从事经营活动。</a:t>
            </a:r>
            <a:endParaRPr lang="en-US" altLang="zh-CN" dirty="0"/>
          </a:p>
        </p:txBody>
      </p:sp>
    </p:spTree>
    <p:custDataLst>
      <p:tags r:id="rId1"/>
    </p:custDataLst>
    <p:extLst>
      <p:ext uri="{BB962C8B-B14F-4D97-AF65-F5344CB8AC3E}">
        <p14:creationId xmlns:p14="http://schemas.microsoft.com/office/powerpoint/2010/main" val="115967873"/>
      </p:ext>
    </p:extLst>
  </p:cSld>
  <p:clrMapOvr>
    <a:masterClrMapping/>
  </p:clrMapOvr>
  <mc:AlternateContent xmlns:mc="http://schemas.openxmlformats.org/markup-compatibility/2006">
    <mc:Choice xmlns:p14="http://schemas.microsoft.com/office/powerpoint/2010/main" Requires="p14">
      <p:transition spd="slow" p14:dur="1500" advClick="0" advTm="60042">
        <p:random/>
      </p:transition>
    </mc:Choice>
    <mc:Fallback>
      <p:transition spd="slow" advClick="0" advTm="60042">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14837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关于个体工商户</a:t>
            </a:r>
          </a:p>
        </p:txBody>
      </p:sp>
      <p:sp>
        <p:nvSpPr>
          <p:cNvPr id="5" name="矩形: 圆角 4">
            <a:extLst>
              <a:ext uri="{FF2B5EF4-FFF2-40B4-BE49-F238E27FC236}">
                <a16:creationId xmlns:a16="http://schemas.microsoft.com/office/drawing/2014/main" id="{FBC9EA79-A460-4137-9F4F-36566154B57D}"/>
              </a:ext>
            </a:extLst>
          </p:cNvPr>
          <p:cNvSpPr/>
          <p:nvPr/>
        </p:nvSpPr>
        <p:spPr>
          <a:xfrm>
            <a:off x="707931" y="751522"/>
            <a:ext cx="7728137" cy="3803614"/>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dirty="0"/>
              <a:t>       需要注意的是，在行政执法过程中，当事人是个体工商户的，执法人员必须在行政处罚决定书等法律文书中写明经营者的个人信息，而不能将其视为一个独立的经济组织，只标明个体工商户的字号。</a:t>
            </a:r>
            <a:endParaRPr lang="en-US" altLang="zh-CN" dirty="0"/>
          </a:p>
          <a:p>
            <a:pPr>
              <a:lnSpc>
                <a:spcPct val="150000"/>
              </a:lnSpc>
            </a:pPr>
            <a:r>
              <a:rPr lang="zh-CN" altLang="en-US" dirty="0"/>
              <a:t>       对此，最高人民法院</a:t>
            </a:r>
            <a:r>
              <a:rPr lang="en-US" altLang="zh-CN" dirty="0"/>
              <a:t>《</a:t>
            </a:r>
            <a:r>
              <a:rPr lang="zh-CN" altLang="en-US" dirty="0"/>
              <a:t>关于适用</a:t>
            </a:r>
            <a:r>
              <a:rPr lang="en-US" altLang="zh-CN" dirty="0"/>
              <a:t>〈</a:t>
            </a:r>
            <a:r>
              <a:rPr lang="zh-CN" altLang="en-US" dirty="0"/>
              <a:t>中华人民共和国民事诉讼法</a:t>
            </a:r>
            <a:r>
              <a:rPr lang="en-US" altLang="zh-CN" dirty="0"/>
              <a:t>〉</a:t>
            </a:r>
            <a:r>
              <a:rPr lang="zh-CN" altLang="en-US" dirty="0"/>
              <a:t>的解释</a:t>
            </a:r>
            <a:r>
              <a:rPr lang="en-US" altLang="zh-CN" dirty="0"/>
              <a:t>》</a:t>
            </a:r>
            <a:r>
              <a:rPr lang="zh-CN" altLang="en-US" dirty="0"/>
              <a:t>第五十九条规定：“在诉讼中，个体工商户以营业执照上登记的经营者为当事人。有字号的，以营业执照上登记的字号为当事人，但应同时注明该字号经营者的基本信息。”</a:t>
            </a:r>
            <a:endParaRPr lang="en-US" altLang="zh-CN" dirty="0"/>
          </a:p>
          <a:p>
            <a:pPr>
              <a:lnSpc>
                <a:spcPct val="150000"/>
              </a:lnSpc>
            </a:pPr>
            <a:r>
              <a:rPr lang="en-US" altLang="zh-CN" dirty="0"/>
              <a:t>       </a:t>
            </a:r>
            <a:r>
              <a:rPr lang="zh-CN" altLang="en-US" dirty="0"/>
              <a:t>个体工商户经营者委托他人配合工商部门进行案件调查的，应当由经营者本人签字或者盖章进行授权委托，仅加盖个体工商户字号的印章进行授权委托不具有法律效力。实践中，曾发生因授权委托书仅加盖个体工商户字号印章而无经营者本人签名，最终经营者不予认可，导致执法部门败诉的先例。</a:t>
            </a:r>
          </a:p>
        </p:txBody>
      </p:sp>
    </p:spTree>
    <p:custDataLst>
      <p:tags r:id="rId1"/>
    </p:custDataLst>
    <p:extLst>
      <p:ext uri="{BB962C8B-B14F-4D97-AF65-F5344CB8AC3E}">
        <p14:creationId xmlns:p14="http://schemas.microsoft.com/office/powerpoint/2010/main" val="655850138"/>
      </p:ext>
    </p:extLst>
  </p:cSld>
  <p:clrMapOvr>
    <a:masterClrMapping/>
  </p:clrMapOvr>
  <mc:AlternateContent xmlns:mc="http://schemas.openxmlformats.org/markup-compatibility/2006">
    <mc:Choice xmlns:p14="http://schemas.microsoft.com/office/powerpoint/2010/main" Requires="p14">
      <p:transition spd="slow" p14:dur="1500" advClick="0" advTm="51127">
        <p:random/>
      </p:transition>
    </mc:Choice>
    <mc:Fallback>
      <p:transition spd="slow" advClick="0" advTm="51127">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271FA611-3B52-4DDD-91BA-C44C52EEC8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20018" y="3208505"/>
            <a:ext cx="3324225" cy="1638300"/>
          </a:xfrm>
          <a:prstGeom prst="rect">
            <a:avLst/>
          </a:prstGeom>
        </p:spPr>
      </p:pic>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3" name="矩形 2">
            <a:extLst>
              <a:ext uri="{FF2B5EF4-FFF2-40B4-BE49-F238E27FC236}">
                <a16:creationId xmlns:a16="http://schemas.microsoft.com/office/drawing/2014/main" id="{4608A821-18B7-4A95-A61A-5A4E7CD96A56}"/>
              </a:ext>
            </a:extLst>
          </p:cNvPr>
          <p:cNvSpPr/>
          <p:nvPr/>
        </p:nvSpPr>
        <p:spPr>
          <a:xfrm>
            <a:off x="1102659" y="1953500"/>
            <a:ext cx="4572000" cy="307777"/>
          </a:xfrm>
          <a:prstGeom prst="rect">
            <a:avLst/>
          </a:prstGeom>
        </p:spPr>
        <p:txBody>
          <a:bodyPr>
            <a:spAutoFit/>
          </a:bodyPr>
          <a:lstStyle/>
          <a:p>
            <a:r>
              <a:rPr lang="zh-CN" altLang="en-US" dirty="0">
                <a:solidFill>
                  <a:srgbClr val="333333"/>
                </a:solidFill>
                <a:latin typeface="arial" panose="020B0604020202020204" pitchFamily="34" charset="0"/>
              </a:rPr>
              <a:t>　</a:t>
            </a:r>
            <a:endParaRPr lang="zh-CN" altLang="en-US" b="0" i="0" dirty="0">
              <a:solidFill>
                <a:srgbClr val="333333"/>
              </a:solidFill>
              <a:effectLst/>
              <a:latin typeface="arial" panose="020B0604020202020204" pitchFamily="34" charset="0"/>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14837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关于个体工商户</a:t>
            </a:r>
          </a:p>
        </p:txBody>
      </p:sp>
      <p:sp>
        <p:nvSpPr>
          <p:cNvPr id="5" name="矩形: 圆角 4">
            <a:extLst>
              <a:ext uri="{FF2B5EF4-FFF2-40B4-BE49-F238E27FC236}">
                <a16:creationId xmlns:a16="http://schemas.microsoft.com/office/drawing/2014/main" id="{F186EEEA-9452-4FE5-ACAB-2E6505A640DC}"/>
              </a:ext>
            </a:extLst>
          </p:cNvPr>
          <p:cNvSpPr/>
          <p:nvPr/>
        </p:nvSpPr>
        <p:spPr>
          <a:xfrm>
            <a:off x="547759" y="697060"/>
            <a:ext cx="7762523" cy="2893305"/>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zh-CN" altLang="en-US" b="1" dirty="0"/>
              <a:t>（二）个体工商户的业主范围进一步扩大</a:t>
            </a:r>
          </a:p>
          <a:p>
            <a:pPr>
              <a:lnSpc>
                <a:spcPct val="200000"/>
              </a:lnSpc>
            </a:pPr>
            <a:r>
              <a:rPr lang="zh-CN" altLang="en-US" sz="1200" dirty="0"/>
              <a:t>       从第五十四条的表述可以看出，个体工商户的业主为自然人。即除我国公民外，外国人和无国籍人也可以申请办理个体工商户登记。</a:t>
            </a:r>
            <a:endParaRPr lang="en-US" altLang="zh-CN" sz="1200" dirty="0"/>
          </a:p>
          <a:p>
            <a:pPr>
              <a:lnSpc>
                <a:spcPct val="200000"/>
              </a:lnSpc>
            </a:pPr>
            <a:r>
              <a:rPr lang="en-US" altLang="zh-CN" sz="1200" dirty="0"/>
              <a:t>       </a:t>
            </a:r>
            <a:r>
              <a:rPr lang="zh-CN" altLang="en-US" sz="1200" dirty="0"/>
              <a:t>在此之前，相关法律规定和个体工商户登记工作实践，对个体工商户的业主一直要求是“公民”，即具有我国国籍的自然人。</a:t>
            </a:r>
            <a:r>
              <a:rPr lang="en-US" altLang="zh-CN" sz="1200" dirty="0"/>
              <a:t>2015</a:t>
            </a:r>
            <a:r>
              <a:rPr lang="zh-CN" altLang="en-US" sz="1200" dirty="0"/>
              <a:t>年和</a:t>
            </a:r>
            <a:r>
              <a:rPr lang="en-US" altLang="zh-CN" sz="1200" dirty="0"/>
              <a:t>2016</a:t>
            </a:r>
            <a:r>
              <a:rPr lang="zh-CN" altLang="en-US" sz="1200" dirty="0"/>
              <a:t>年，国家工商总局为了鼓励台湾居民和港澳居民在我国大陆地区投资创业，相继出台了</a:t>
            </a:r>
            <a:r>
              <a:rPr lang="en-US" altLang="zh-CN" sz="1200" dirty="0"/>
              <a:t>《</a:t>
            </a:r>
            <a:r>
              <a:rPr lang="zh-CN" altLang="en-US" sz="1200" dirty="0"/>
              <a:t>关于扩大开放台湾居民在大陆申办个体工商户登记管理工作的意见</a:t>
            </a:r>
            <a:r>
              <a:rPr lang="en-US" altLang="zh-CN" sz="1200" dirty="0"/>
              <a:t>》</a:t>
            </a:r>
            <a:r>
              <a:rPr lang="zh-CN" altLang="en-US" sz="1200" dirty="0"/>
              <a:t>（工商个字</a:t>
            </a:r>
            <a:r>
              <a:rPr lang="en-US" altLang="zh-CN" sz="1200" dirty="0"/>
              <a:t>〔2015〕224</a:t>
            </a:r>
            <a:r>
              <a:rPr lang="zh-CN" altLang="en-US" sz="1200" dirty="0"/>
              <a:t>号）和</a:t>
            </a:r>
            <a:r>
              <a:rPr lang="en-US" altLang="zh-CN" sz="1200" dirty="0"/>
              <a:t>《</a:t>
            </a:r>
            <a:r>
              <a:rPr lang="zh-CN" altLang="en-US" sz="1200" dirty="0"/>
              <a:t>关于扩大开放港澳居民在内地申办个体工商户登记管理工作的意见</a:t>
            </a:r>
            <a:r>
              <a:rPr lang="en-US" altLang="zh-CN" sz="1200" dirty="0"/>
              <a:t>》</a:t>
            </a:r>
            <a:r>
              <a:rPr lang="zh-CN" altLang="en-US" sz="1200" dirty="0"/>
              <a:t>（工商个字</a:t>
            </a:r>
            <a:r>
              <a:rPr lang="en-US" altLang="zh-CN" sz="1200" dirty="0"/>
              <a:t>〔2016〕99</a:t>
            </a:r>
            <a:r>
              <a:rPr lang="zh-CN" altLang="en-US" sz="1200" dirty="0"/>
              <a:t>号），允许港澳台居民在大陆申请登记为个体工商户，无须办理外资审批。</a:t>
            </a:r>
            <a:endParaRPr lang="en-US" altLang="zh-CN" sz="1200" dirty="0"/>
          </a:p>
        </p:txBody>
      </p:sp>
    </p:spTree>
    <p:custDataLst>
      <p:tags r:id="rId1"/>
    </p:custDataLst>
    <p:extLst>
      <p:ext uri="{BB962C8B-B14F-4D97-AF65-F5344CB8AC3E}">
        <p14:creationId xmlns:p14="http://schemas.microsoft.com/office/powerpoint/2010/main" val="1538411433"/>
      </p:ext>
    </p:extLst>
  </p:cSld>
  <p:clrMapOvr>
    <a:masterClrMapping/>
  </p:clrMapOvr>
  <mc:AlternateContent xmlns:mc="http://schemas.openxmlformats.org/markup-compatibility/2006">
    <mc:Choice xmlns:p14="http://schemas.microsoft.com/office/powerpoint/2010/main" Requires="p14">
      <p:transition spd="slow" p14:dur="1500" advClick="0" advTm="41150">
        <p:random/>
      </p:transition>
    </mc:Choice>
    <mc:Fallback>
      <p:transition spd="slow" advClick="0" advTm="4115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矩形 51">
            <a:extLst>
              <a:ext uri="{FF2B5EF4-FFF2-40B4-BE49-F238E27FC236}">
                <a16:creationId xmlns:a16="http://schemas.microsoft.com/office/drawing/2014/main" id="{0BA78C38-62DA-4254-8EB9-925A7B259D33}"/>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
        <p:nvSpPr>
          <p:cNvPr id="11" name="标题 5">
            <a:extLst>
              <a:ext uri="{FF2B5EF4-FFF2-40B4-BE49-F238E27FC236}">
                <a16:creationId xmlns:a16="http://schemas.microsoft.com/office/drawing/2014/main" id="{1E1B7E0D-D62F-4B22-9090-FEB6B1AD4043}"/>
              </a:ext>
            </a:extLst>
          </p:cNvPr>
          <p:cNvSpPr txBox="1"/>
          <p:nvPr/>
        </p:nvSpPr>
        <p:spPr>
          <a:xfrm>
            <a:off x="567930" y="178369"/>
            <a:ext cx="2148376" cy="463335"/>
          </a:xfrm>
          <a:prstGeom prst="rect">
            <a:avLst/>
          </a:prstGeom>
        </p:spPr>
        <p:txBody>
          <a:bodyPr>
            <a:noAutofit/>
          </a:bodyPr>
          <a:lstStyle>
            <a:lvl1pPr algn="l" defTabSz="815340" rtl="0" eaLnBrk="0" fontAlgn="base" hangingPunct="0">
              <a:spcBef>
                <a:spcPct val="0"/>
              </a:spcBef>
              <a:spcAft>
                <a:spcPct val="0"/>
              </a:spcAft>
              <a:defRPr sz="2800" kern="1200">
                <a:solidFill>
                  <a:schemeClr val="bg1"/>
                </a:solidFill>
                <a:latin typeface="华文细黑" panose="02010600040101010101" pitchFamily="2" charset="-122"/>
                <a:ea typeface="华文细黑" panose="02010600040101010101" pitchFamily="2" charset="-122"/>
                <a:cs typeface="+mj-cs"/>
              </a:defRPr>
            </a:lvl1pPr>
            <a:lvl2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2pPr>
            <a:lvl3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3pPr>
            <a:lvl4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4pPr>
            <a:lvl5pPr algn="l" defTabSz="815340" rtl="0" eaLnBrk="0" fontAlgn="base" hangingPunct="0">
              <a:spcBef>
                <a:spcPct val="0"/>
              </a:spcBef>
              <a:spcAft>
                <a:spcPct val="0"/>
              </a:spcAft>
              <a:defRPr sz="2800">
                <a:solidFill>
                  <a:schemeClr val="bg1"/>
                </a:solidFill>
                <a:latin typeface="华文细黑" panose="02010600040101010101" pitchFamily="2" charset="-122"/>
                <a:ea typeface="华文细黑" panose="02010600040101010101" pitchFamily="2" charset="-122"/>
              </a:defRPr>
            </a:lvl5pPr>
            <a:lvl6pPr marL="4572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6pPr>
            <a:lvl7pPr marL="914400"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7pPr>
            <a:lvl8pPr marL="13709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8pPr>
            <a:lvl9pPr marL="1828165" algn="l" rtl="0" fontAlgn="base">
              <a:spcBef>
                <a:spcPct val="0"/>
              </a:spcBef>
              <a:spcAft>
                <a:spcPct val="0"/>
              </a:spcAft>
              <a:defRPr sz="3200">
                <a:solidFill>
                  <a:schemeClr val="bg1"/>
                </a:solidFill>
                <a:latin typeface="华文细黑" panose="02010600040101010101" pitchFamily="2" charset="-122"/>
                <a:ea typeface="华文细黑" panose="02010600040101010101" pitchFamily="2" charset="-122"/>
              </a:defRPr>
            </a:lvl9pPr>
          </a:lstStyle>
          <a:p>
            <a:r>
              <a:rPr lang="zh-CN" altLang="en-US" sz="2000" b="1" dirty="0">
                <a:solidFill>
                  <a:srgbClr val="C00000"/>
                </a:solidFill>
                <a:latin typeface="微软雅黑" panose="020B0503020204020204" pitchFamily="34" charset="-122"/>
                <a:ea typeface="微软雅黑" panose="020B0503020204020204" pitchFamily="34" charset="-122"/>
              </a:rPr>
              <a:t>关于个体工商户</a:t>
            </a:r>
          </a:p>
        </p:txBody>
      </p:sp>
      <p:sp>
        <p:nvSpPr>
          <p:cNvPr id="6" name="卷形: 水平 5">
            <a:extLst>
              <a:ext uri="{FF2B5EF4-FFF2-40B4-BE49-F238E27FC236}">
                <a16:creationId xmlns:a16="http://schemas.microsoft.com/office/drawing/2014/main" id="{717AF1C0-0183-43E9-AEDA-9E8BC19571AE}"/>
              </a:ext>
            </a:extLst>
          </p:cNvPr>
          <p:cNvSpPr/>
          <p:nvPr/>
        </p:nvSpPr>
        <p:spPr>
          <a:xfrm>
            <a:off x="619932" y="685499"/>
            <a:ext cx="1753473" cy="463335"/>
          </a:xfrm>
          <a:prstGeom prst="horizontalScroll">
            <a:avLst/>
          </a:prstGeom>
          <a:solidFill>
            <a:schemeClr val="accent2">
              <a:lumMod val="60000"/>
              <a:lumOff val="4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b="1" dirty="0">
                <a:solidFill>
                  <a:srgbClr val="C00000"/>
                </a:solidFill>
                <a:latin typeface="黑体" panose="02010609060101010101" pitchFamily="49" charset="-122"/>
                <a:ea typeface="黑体" panose="02010609060101010101" pitchFamily="49" charset="-122"/>
              </a:rPr>
              <a:t>第三百九十六条</a:t>
            </a:r>
            <a:endParaRPr lang="en-US" altLang="zh-CN" sz="1600" b="1" dirty="0">
              <a:latin typeface="黑体" panose="02010609060101010101" pitchFamily="49" charset="-122"/>
              <a:ea typeface="黑体" panose="02010609060101010101" pitchFamily="49" charset="-122"/>
            </a:endParaRPr>
          </a:p>
        </p:txBody>
      </p:sp>
      <p:sp>
        <p:nvSpPr>
          <p:cNvPr id="7" name="矩形 6">
            <a:extLst>
              <a:ext uri="{FF2B5EF4-FFF2-40B4-BE49-F238E27FC236}">
                <a16:creationId xmlns:a16="http://schemas.microsoft.com/office/drawing/2014/main" id="{89C1A903-C03A-4BB7-A449-867735BC9AF5}"/>
              </a:ext>
            </a:extLst>
          </p:cNvPr>
          <p:cNvSpPr/>
          <p:nvPr/>
        </p:nvSpPr>
        <p:spPr>
          <a:xfrm>
            <a:off x="567930" y="1111066"/>
            <a:ext cx="7705165" cy="1011367"/>
          </a:xfrm>
          <a:prstGeom prst="rect">
            <a:avLst/>
          </a:prstGeom>
        </p:spPr>
        <p:txBody>
          <a:bodyPr wrap="square">
            <a:spAutoFit/>
          </a:bodyPr>
          <a:lstStyle/>
          <a:p>
            <a:pPr marL="285750" indent="-285750">
              <a:lnSpc>
                <a:spcPct val="150000"/>
              </a:lnSpc>
              <a:spcAft>
                <a:spcPts val="0"/>
              </a:spcAft>
              <a:buFont typeface="Wingdings" panose="05000000000000000000" pitchFamily="2" charset="2"/>
              <a:buChar char="u"/>
            </a:pPr>
            <a:r>
              <a:rPr lang="zh-CN" altLang="en-US" dirty="0">
                <a:latin typeface="黑体" panose="02010609060101010101" pitchFamily="49" charset="-122"/>
                <a:ea typeface="黑体" panose="02010609060101010101" pitchFamily="49" charset="-122"/>
              </a:rPr>
              <a:t>企业、</a:t>
            </a:r>
            <a:r>
              <a:rPr lang="zh-CN" altLang="en-US" dirty="0">
                <a:solidFill>
                  <a:srgbClr val="FF0000"/>
                </a:solidFill>
                <a:latin typeface="黑体" panose="02010609060101010101" pitchFamily="49" charset="-122"/>
                <a:ea typeface="黑体" panose="02010609060101010101" pitchFamily="49" charset="-122"/>
              </a:rPr>
              <a:t>个体工商户</a:t>
            </a:r>
            <a:r>
              <a:rPr lang="zh-CN" altLang="en-US" dirty="0">
                <a:latin typeface="黑体" panose="02010609060101010101" pitchFamily="49" charset="-122"/>
                <a:ea typeface="黑体" panose="02010609060101010101" pitchFamily="49" charset="-122"/>
              </a:rPr>
              <a:t>、农业生产经营者可以将现有的以及将有的生产设备、原材料、半成品、产品抵押，债务人不履行到期债务或者发生当事人约定的实现抵押权的情形，债权人有权就抵押财产确定时的动产优先受偿。</a:t>
            </a:r>
            <a:endParaRPr lang="zh-CN" altLang="zh-CN" dirty="0">
              <a:latin typeface="黑体" panose="02010609060101010101" pitchFamily="49" charset="-122"/>
              <a:ea typeface="黑体" panose="02010609060101010101" pitchFamily="49" charset="-122"/>
            </a:endParaRPr>
          </a:p>
        </p:txBody>
      </p:sp>
      <p:sp>
        <p:nvSpPr>
          <p:cNvPr id="8" name="思想气泡: 云 7">
            <a:extLst>
              <a:ext uri="{FF2B5EF4-FFF2-40B4-BE49-F238E27FC236}">
                <a16:creationId xmlns:a16="http://schemas.microsoft.com/office/drawing/2014/main" id="{48AB6746-D027-4A8E-A234-6E37A9EA3CD0}"/>
              </a:ext>
            </a:extLst>
          </p:cNvPr>
          <p:cNvSpPr/>
          <p:nvPr/>
        </p:nvSpPr>
        <p:spPr>
          <a:xfrm>
            <a:off x="675507" y="2281557"/>
            <a:ext cx="1156447" cy="468018"/>
          </a:xfrm>
          <a:prstGeom prst="cloudCallout">
            <a:avLst>
              <a:gd name="adj1" fmla="val 32074"/>
              <a:gd name="adj2" fmla="val 73993"/>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对比</a:t>
            </a:r>
          </a:p>
        </p:txBody>
      </p:sp>
      <p:sp>
        <p:nvSpPr>
          <p:cNvPr id="9" name="矩形: 圆角 8">
            <a:extLst>
              <a:ext uri="{FF2B5EF4-FFF2-40B4-BE49-F238E27FC236}">
                <a16:creationId xmlns:a16="http://schemas.microsoft.com/office/drawing/2014/main" id="{02886EF9-4E86-4066-900F-6378804532B7}"/>
              </a:ext>
            </a:extLst>
          </p:cNvPr>
          <p:cNvSpPr/>
          <p:nvPr/>
        </p:nvSpPr>
        <p:spPr>
          <a:xfrm>
            <a:off x="2025513" y="2272258"/>
            <a:ext cx="6627669" cy="1277766"/>
          </a:xfrm>
          <a:prstGeom prst="roundRect">
            <a:avLst/>
          </a:prstGeom>
          <a:noFill/>
          <a:ln>
            <a:solidFill>
              <a:srgbClr val="FFCC00"/>
            </a:solid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b="1" dirty="0"/>
              <a:t>《</a:t>
            </a:r>
            <a:r>
              <a:rPr lang="zh-CN" altLang="en-US" b="1" dirty="0"/>
              <a:t>物权法</a:t>
            </a:r>
            <a:r>
              <a:rPr lang="en-US" altLang="zh-CN" b="1" dirty="0"/>
              <a:t>》</a:t>
            </a:r>
            <a:r>
              <a:rPr lang="zh-CN" altLang="en-US" b="1" dirty="0"/>
              <a:t>第一百八十一条</a:t>
            </a:r>
          </a:p>
          <a:p>
            <a:pPr>
              <a:lnSpc>
                <a:spcPct val="150000"/>
              </a:lnSpc>
            </a:pPr>
            <a:r>
              <a:rPr lang="zh-CN" altLang="en-US" strike="sngStrike" dirty="0"/>
              <a:t>       经当事人书面协议，</a:t>
            </a:r>
            <a:r>
              <a:rPr lang="zh-CN" altLang="en-US" dirty="0"/>
              <a:t>企业、个体工商户、农业生产经营者可以将现有的以及将有的生产设备、原材料、半成品、产品抵押，债务人不履行到期债务或者发生当事人约定的实现抵押权的情形，债权人有权就实现抵押权时的动产优先受偿。</a:t>
            </a:r>
          </a:p>
        </p:txBody>
      </p:sp>
      <p:sp>
        <p:nvSpPr>
          <p:cNvPr id="10" name="思想气泡: 云 9">
            <a:extLst>
              <a:ext uri="{FF2B5EF4-FFF2-40B4-BE49-F238E27FC236}">
                <a16:creationId xmlns:a16="http://schemas.microsoft.com/office/drawing/2014/main" id="{59A41029-4A9A-495C-94A5-2D4C8964D646}"/>
              </a:ext>
            </a:extLst>
          </p:cNvPr>
          <p:cNvSpPr/>
          <p:nvPr/>
        </p:nvSpPr>
        <p:spPr>
          <a:xfrm>
            <a:off x="675507" y="3836604"/>
            <a:ext cx="1156447" cy="468018"/>
          </a:xfrm>
          <a:prstGeom prst="cloudCallout">
            <a:avLst>
              <a:gd name="adj1" fmla="val 43121"/>
              <a:gd name="adj2" fmla="val 88359"/>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zh-CN" altLang="en-US" sz="1600" dirty="0">
                <a:latin typeface="微软雅黑" panose="020B0503020204020204" pitchFamily="34" charset="-122"/>
                <a:ea typeface="微软雅黑" panose="020B0503020204020204" pitchFamily="34" charset="-122"/>
              </a:rPr>
              <a:t>解读</a:t>
            </a:r>
          </a:p>
        </p:txBody>
      </p:sp>
      <p:sp>
        <p:nvSpPr>
          <p:cNvPr id="12" name="矩形: 圆角 11">
            <a:extLst>
              <a:ext uri="{FF2B5EF4-FFF2-40B4-BE49-F238E27FC236}">
                <a16:creationId xmlns:a16="http://schemas.microsoft.com/office/drawing/2014/main" id="{12C48A7B-9874-4869-840F-4929D51FE1C9}"/>
              </a:ext>
            </a:extLst>
          </p:cNvPr>
          <p:cNvSpPr/>
          <p:nvPr/>
        </p:nvSpPr>
        <p:spPr>
          <a:xfrm>
            <a:off x="2025513" y="3699849"/>
            <a:ext cx="6383784" cy="976564"/>
          </a:xfrm>
          <a:prstGeom prst="roundRect">
            <a:avLst/>
          </a:prstGeom>
          <a:noFill/>
          <a:ln/>
        </p:spPr>
        <p:style>
          <a:lnRef idx="2">
            <a:schemeClr val="accent5"/>
          </a:lnRef>
          <a:fillRef idx="1">
            <a:schemeClr val="lt1"/>
          </a:fillRef>
          <a:effectRef idx="0">
            <a:schemeClr val="accent5"/>
          </a:effectRef>
          <a:fontRef idx="minor">
            <a:schemeClr val="dk1"/>
          </a:fontRef>
        </p:style>
        <p:txBody>
          <a:bodyPr rtlCol="0" anchor="ctr"/>
          <a:lstStyle/>
          <a:p>
            <a:pPr>
              <a:lnSpc>
                <a:spcPct val="150000"/>
              </a:lnSpc>
            </a:pPr>
            <a:r>
              <a:rPr lang="en-US" altLang="zh-CN" sz="1200" dirty="0"/>
              <a:t>《</a:t>
            </a:r>
            <a:r>
              <a:rPr lang="zh-CN" altLang="en-US" sz="1200" dirty="0"/>
              <a:t>民法典</a:t>
            </a:r>
            <a:r>
              <a:rPr lang="en-US" altLang="zh-CN" sz="1200" dirty="0"/>
              <a:t>》</a:t>
            </a:r>
            <a:r>
              <a:rPr lang="zh-CN" altLang="en-US" sz="1200" dirty="0"/>
              <a:t>第</a:t>
            </a:r>
            <a:r>
              <a:rPr lang="en-US" altLang="zh-CN" sz="1200" dirty="0"/>
              <a:t>396</a:t>
            </a:r>
            <a:r>
              <a:rPr lang="zh-CN" altLang="en-US" sz="1200" dirty="0"/>
              <a:t>条专门规定了浮动抵押，但将可以设置浮动抵押的动产限定为企业、个体工商户、农业生产经营者现有的以及将有的生产设备、原材料、半成品、产品。</a:t>
            </a:r>
            <a:endParaRPr lang="en-US" altLang="zh-CN" sz="1200" dirty="0"/>
          </a:p>
        </p:txBody>
      </p:sp>
    </p:spTree>
    <p:custDataLst>
      <p:tags r:id="rId1"/>
    </p:custDataLst>
    <p:extLst>
      <p:ext uri="{BB962C8B-B14F-4D97-AF65-F5344CB8AC3E}">
        <p14:creationId xmlns:p14="http://schemas.microsoft.com/office/powerpoint/2010/main" val="3365634868"/>
      </p:ext>
    </p:extLst>
  </p:cSld>
  <p:clrMapOvr>
    <a:masterClrMapping/>
  </p:clrMapOvr>
  <mc:AlternateContent xmlns:mc="http://schemas.openxmlformats.org/markup-compatibility/2006">
    <mc:Choice xmlns:p14="http://schemas.microsoft.com/office/powerpoint/2010/main" Requires="p14">
      <p:transition spd="slow" p14:dur="1500" advClick="0" advTm="65309">
        <p:random/>
      </p:transition>
    </mc:Choice>
    <mc:Fallback>
      <p:transition spd="slow" advClick="0" advTm="65309">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
                                          </p:val>
                                        </p:tav>
                                        <p:tav tm="100000">
                                          <p:val>
                                            <p:strVal val="#ppt_x"/>
                                          </p:val>
                                        </p:tav>
                                      </p:tavLst>
                                    </p:anim>
                                    <p:anim calcmode="lin" valueType="num">
                                      <p:cBhvr>
                                        <p:cTn id="22"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1000"/>
                                        <p:tgtEl>
                                          <p:spTgt spid="9"/>
                                        </p:tgtEl>
                                      </p:cBhvr>
                                    </p:animEffect>
                                    <p:anim calcmode="lin" valueType="num">
                                      <p:cBhvr>
                                        <p:cTn id="28" dur="1000" fill="hold"/>
                                        <p:tgtEl>
                                          <p:spTgt spid="9"/>
                                        </p:tgtEl>
                                        <p:attrNameLst>
                                          <p:attrName>ppt_x</p:attrName>
                                        </p:attrNameLst>
                                      </p:cBhvr>
                                      <p:tavLst>
                                        <p:tav tm="0">
                                          <p:val>
                                            <p:strVal val="#ppt_x"/>
                                          </p:val>
                                        </p:tav>
                                        <p:tav tm="100000">
                                          <p:val>
                                            <p:strVal val="#ppt_x"/>
                                          </p:val>
                                        </p:tav>
                                      </p:tavLst>
                                    </p:anim>
                                    <p:anim calcmode="lin" valueType="num">
                                      <p:cBhvr>
                                        <p:cTn id="2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1000"/>
                                        <p:tgtEl>
                                          <p:spTgt spid="10"/>
                                        </p:tgtEl>
                                      </p:cBhvr>
                                    </p:animEffect>
                                    <p:anim calcmode="lin" valueType="num">
                                      <p:cBhvr>
                                        <p:cTn id="35" dur="1000" fill="hold"/>
                                        <p:tgtEl>
                                          <p:spTgt spid="10"/>
                                        </p:tgtEl>
                                        <p:attrNameLst>
                                          <p:attrName>ppt_x</p:attrName>
                                        </p:attrNameLst>
                                      </p:cBhvr>
                                      <p:tavLst>
                                        <p:tav tm="0">
                                          <p:val>
                                            <p:strVal val="#ppt_x"/>
                                          </p:val>
                                        </p:tav>
                                        <p:tav tm="100000">
                                          <p:val>
                                            <p:strVal val="#ppt_x"/>
                                          </p:val>
                                        </p:tav>
                                      </p:tavLst>
                                    </p:anim>
                                    <p:anim calcmode="lin" valueType="num">
                                      <p:cBhvr>
                                        <p:cTn id="3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721E940B-5B34-4F29-870D-864DF04973E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036" y="2485618"/>
            <a:ext cx="2754301" cy="1889682"/>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098324" y="1520005"/>
            <a:ext cx="1303783" cy="707886"/>
          </a:xfrm>
          <a:prstGeom prst="rect">
            <a:avLst/>
          </a:prstGeom>
          <a:noFill/>
        </p:spPr>
        <p:txBody>
          <a:bodyPr wrap="square" rtlCol="0">
            <a:spAutoFit/>
          </a:bodyPr>
          <a:lstStyle/>
          <a:p>
            <a:r>
              <a:rPr lang="en-US" altLang="zh-CN" sz="3600" b="1" dirty="0">
                <a:solidFill>
                  <a:srgbClr val="C00000"/>
                </a:solidFill>
                <a:latin typeface="微软雅黑" pitchFamily="34" charset="-122"/>
                <a:ea typeface="微软雅黑" pitchFamily="34" charset="-122"/>
              </a:rPr>
              <a:t>  </a:t>
            </a:r>
            <a:r>
              <a:rPr lang="en-US" altLang="zh-CN" sz="4000" b="1" dirty="0">
                <a:solidFill>
                  <a:srgbClr val="C00000"/>
                </a:solidFill>
                <a:latin typeface="微软雅黑" pitchFamily="34" charset="-122"/>
                <a:ea typeface="微软雅黑" pitchFamily="34" charset="-122"/>
              </a:rPr>
              <a:t>02</a:t>
            </a:r>
            <a:endParaRPr lang="zh-CN" altLang="en-US" sz="3600" b="1" dirty="0">
              <a:solidFill>
                <a:srgbClr val="C00000"/>
              </a:solidFill>
              <a:latin typeface="微软雅黑" pitchFamily="34" charset="-122"/>
              <a:ea typeface="微软雅黑" pitchFamily="34" charset="-122"/>
            </a:endParaRPr>
          </a:p>
        </p:txBody>
      </p:sp>
      <p:sp>
        <p:nvSpPr>
          <p:cNvPr id="3" name="TextBox 2"/>
          <p:cNvSpPr txBox="1"/>
          <p:nvPr/>
        </p:nvSpPr>
        <p:spPr>
          <a:xfrm>
            <a:off x="3086102" y="1581561"/>
            <a:ext cx="4884352" cy="584775"/>
          </a:xfrm>
          <a:prstGeom prst="rect">
            <a:avLst/>
          </a:prstGeom>
          <a:noFill/>
        </p:spPr>
        <p:txBody>
          <a:bodyPr wrap="square" rtlCol="0">
            <a:spAutoFit/>
          </a:bodyPr>
          <a:lstStyle/>
          <a:p>
            <a:pPr algn="ctr"/>
            <a:r>
              <a:rPr lang="zh-CN" altLang="en-US" sz="3200" dirty="0">
                <a:solidFill>
                  <a:srgbClr val="C00000"/>
                </a:solidFill>
                <a:latin typeface="微软雅黑" pitchFamily="34" charset="-122"/>
                <a:ea typeface="微软雅黑" pitchFamily="34" charset="-122"/>
              </a:rPr>
              <a:t>关于法人及营业执照</a:t>
            </a:r>
          </a:p>
        </p:txBody>
      </p:sp>
      <p:sp>
        <p:nvSpPr>
          <p:cNvPr id="4" name="矩形 3">
            <a:extLst>
              <a:ext uri="{FF2B5EF4-FFF2-40B4-BE49-F238E27FC236}">
                <a16:creationId xmlns:a16="http://schemas.microsoft.com/office/drawing/2014/main" id="{F18235CB-51A0-49C6-A8F3-EF04897D4EFD}"/>
              </a:ext>
            </a:extLst>
          </p:cNvPr>
          <p:cNvSpPr/>
          <p:nvPr/>
        </p:nvSpPr>
        <p:spPr>
          <a:xfrm>
            <a:off x="0" y="4931764"/>
            <a:ext cx="9144000" cy="21173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C00000"/>
              </a:solidFill>
            </a:endParaRPr>
          </a:p>
        </p:txBody>
      </p:sp>
    </p:spTree>
    <p:extLst>
      <p:ext uri="{BB962C8B-B14F-4D97-AF65-F5344CB8AC3E}">
        <p14:creationId xmlns:p14="http://schemas.microsoft.com/office/powerpoint/2010/main" val="1166760187"/>
      </p:ext>
    </p:extLst>
  </p:cSld>
  <p:clrMapOvr>
    <a:masterClrMapping/>
  </p:clrMapOvr>
  <mc:AlternateContent xmlns:mc="http://schemas.openxmlformats.org/markup-compatibility/2006">
    <mc:Choice xmlns:p14="http://schemas.microsoft.com/office/powerpoint/2010/main" Requires="p14">
      <p:transition spd="slow" p14:dur="1500" advClick="0" advTm="6399">
        <p:random/>
      </p:transition>
    </mc:Choice>
    <mc:Fallback>
      <p:transition spd="slow" advClick="0" advTm="6399">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IMING" val="|1.6"/>
</p:tagLst>
</file>

<file path=ppt/tags/tag10.xml><?xml version="1.0" encoding="utf-8"?>
<p:tagLst xmlns:a="http://schemas.openxmlformats.org/drawingml/2006/main" xmlns:r="http://schemas.openxmlformats.org/officeDocument/2006/relationships" xmlns:p="http://schemas.openxmlformats.org/presentationml/2006/main">
  <p:tag name="TIMING" val="|0.1|0.6|5.8|0.7|18.4|0.7|13.6|0.6"/>
</p:tagLst>
</file>

<file path=ppt/tags/tag11.xml><?xml version="1.0" encoding="utf-8"?>
<p:tagLst xmlns:a="http://schemas.openxmlformats.org/drawingml/2006/main" xmlns:r="http://schemas.openxmlformats.org/officeDocument/2006/relationships" xmlns:p="http://schemas.openxmlformats.org/presentationml/2006/main">
  <p:tag name="TIMING" val="|0|0.7|7.9|0.5|5.5|0.6|9.9|0.5"/>
</p:tagLst>
</file>

<file path=ppt/tags/tag12.xml><?xml version="1.0" encoding="utf-8"?>
<p:tagLst xmlns:a="http://schemas.openxmlformats.org/drawingml/2006/main" xmlns:r="http://schemas.openxmlformats.org/officeDocument/2006/relationships" xmlns:p="http://schemas.openxmlformats.org/presentationml/2006/main">
  <p:tag name="TIMING" val="|1|1.3"/>
</p:tagLst>
</file>

<file path=ppt/tags/tag13.xml><?xml version="1.0" encoding="utf-8"?>
<p:tagLst xmlns:a="http://schemas.openxmlformats.org/drawingml/2006/main" xmlns:r="http://schemas.openxmlformats.org/officeDocument/2006/relationships" xmlns:p="http://schemas.openxmlformats.org/presentationml/2006/main">
  <p:tag name="TIMING" val="|1.5|0.9|11.7|0.7"/>
</p:tagLst>
</file>

<file path=ppt/tags/tag14.xml><?xml version="1.0" encoding="utf-8"?>
<p:tagLst xmlns:a="http://schemas.openxmlformats.org/drawingml/2006/main" xmlns:r="http://schemas.openxmlformats.org/officeDocument/2006/relationships" xmlns:p="http://schemas.openxmlformats.org/presentationml/2006/main">
  <p:tag name="TIMING" val="|1.4|1.7|20.3|17.4"/>
</p:tagLst>
</file>

<file path=ppt/tags/tag15.xml><?xml version="1.0" encoding="utf-8"?>
<p:tagLst xmlns:a="http://schemas.openxmlformats.org/drawingml/2006/main" xmlns:r="http://schemas.openxmlformats.org/officeDocument/2006/relationships" xmlns:p="http://schemas.openxmlformats.org/presentationml/2006/main">
  <p:tag name="TIMING" val="|0.1|0.9"/>
</p:tagLst>
</file>

<file path=ppt/tags/tag16.xml><?xml version="1.0" encoding="utf-8"?>
<p:tagLst xmlns:a="http://schemas.openxmlformats.org/drawingml/2006/main" xmlns:r="http://schemas.openxmlformats.org/officeDocument/2006/relationships" xmlns:p="http://schemas.openxmlformats.org/presentationml/2006/main">
  <p:tag name="TIMING" val="|0.5|10.4"/>
</p:tagLst>
</file>

<file path=ppt/tags/tag17.xml><?xml version="1.0" encoding="utf-8"?>
<p:tagLst xmlns:a="http://schemas.openxmlformats.org/drawingml/2006/main" xmlns:r="http://schemas.openxmlformats.org/officeDocument/2006/relationships" xmlns:p="http://schemas.openxmlformats.org/presentationml/2006/main">
  <p:tag name="TIMING" val="|0|0.8|9.2|0.5|2.6|0.6"/>
</p:tagLst>
</file>

<file path=ppt/tags/tag18.xml><?xml version="1.0" encoding="utf-8"?>
<p:tagLst xmlns:a="http://schemas.openxmlformats.org/drawingml/2006/main" xmlns:r="http://schemas.openxmlformats.org/officeDocument/2006/relationships" xmlns:p="http://schemas.openxmlformats.org/presentationml/2006/main">
  <p:tag name="TIMING" val="|0|1.3|7.5|0.5"/>
</p:tagLst>
</file>

<file path=ppt/tags/tag19.xml><?xml version="1.0" encoding="utf-8"?>
<p:tagLst xmlns:a="http://schemas.openxmlformats.org/drawingml/2006/main" xmlns:r="http://schemas.openxmlformats.org/officeDocument/2006/relationships" xmlns:p="http://schemas.openxmlformats.org/presentationml/2006/main">
  <p:tag name="TIMING" val="|0.4|1"/>
</p:tagLst>
</file>

<file path=ppt/tags/tag2.xml><?xml version="1.0" encoding="utf-8"?>
<p:tagLst xmlns:a="http://schemas.openxmlformats.org/drawingml/2006/main" xmlns:r="http://schemas.openxmlformats.org/officeDocument/2006/relationships" xmlns:p="http://schemas.openxmlformats.org/presentationml/2006/main">
  <p:tag name="TIMING" val="|1.2|2.4|2.1|2|1.9|2.2"/>
</p:tagLst>
</file>

<file path=ppt/tags/tag20.xml><?xml version="1.0" encoding="utf-8"?>
<p:tagLst xmlns:a="http://schemas.openxmlformats.org/drawingml/2006/main" xmlns:r="http://schemas.openxmlformats.org/officeDocument/2006/relationships" xmlns:p="http://schemas.openxmlformats.org/presentationml/2006/main">
  <p:tag name="TIMING" val="|1.4|0.6|6.1|0.8"/>
</p:tagLst>
</file>

<file path=ppt/tags/tag21.xml><?xml version="1.0" encoding="utf-8"?>
<p:tagLst xmlns:a="http://schemas.openxmlformats.org/drawingml/2006/main" xmlns:r="http://schemas.openxmlformats.org/officeDocument/2006/relationships" xmlns:p="http://schemas.openxmlformats.org/presentationml/2006/main">
  <p:tag name="TIMING" val="|0.1|1.3"/>
</p:tagLst>
</file>

<file path=ppt/tags/tag22.xml><?xml version="1.0" encoding="utf-8"?>
<p:tagLst xmlns:a="http://schemas.openxmlformats.org/drawingml/2006/main" xmlns:r="http://schemas.openxmlformats.org/officeDocument/2006/relationships" xmlns:p="http://schemas.openxmlformats.org/presentationml/2006/main">
  <p:tag name="TIMING" val="|1.3|2.1"/>
</p:tagLst>
</file>

<file path=ppt/tags/tag23.xml><?xml version="1.0" encoding="utf-8"?>
<p:tagLst xmlns:a="http://schemas.openxmlformats.org/drawingml/2006/main" xmlns:r="http://schemas.openxmlformats.org/officeDocument/2006/relationships" xmlns:p="http://schemas.openxmlformats.org/presentationml/2006/main">
  <p:tag name="TIMING" val="|1.2|0.7|8.7|0.9"/>
</p:tagLst>
</file>

<file path=ppt/tags/tag24.xml><?xml version="1.0" encoding="utf-8"?>
<p:tagLst xmlns:a="http://schemas.openxmlformats.org/drawingml/2006/main" xmlns:r="http://schemas.openxmlformats.org/officeDocument/2006/relationships" xmlns:p="http://schemas.openxmlformats.org/presentationml/2006/main">
  <p:tag name="TIMING" val="|0|0.8"/>
</p:tagLst>
</file>

<file path=ppt/tags/tag25.xml><?xml version="1.0" encoding="utf-8"?>
<p:tagLst xmlns:a="http://schemas.openxmlformats.org/drawingml/2006/main" xmlns:r="http://schemas.openxmlformats.org/officeDocument/2006/relationships" xmlns:p="http://schemas.openxmlformats.org/presentationml/2006/main">
  <p:tag name="TIMING" val="|1.1|1.1"/>
</p:tagLst>
</file>

<file path=ppt/tags/tag26.xml><?xml version="1.0" encoding="utf-8"?>
<p:tagLst xmlns:a="http://schemas.openxmlformats.org/drawingml/2006/main" xmlns:r="http://schemas.openxmlformats.org/officeDocument/2006/relationships" xmlns:p="http://schemas.openxmlformats.org/presentationml/2006/main">
  <p:tag name="TIMING" val="|0.4|2.7"/>
</p:tagLst>
</file>

<file path=ppt/tags/tag27.xml><?xml version="1.0" encoding="utf-8"?>
<p:tagLst xmlns:a="http://schemas.openxmlformats.org/drawingml/2006/main" xmlns:r="http://schemas.openxmlformats.org/officeDocument/2006/relationships" xmlns:p="http://schemas.openxmlformats.org/presentationml/2006/main">
  <p:tag name="TIMING" val="|0.2|0.7|12.4|1.3"/>
</p:tagLst>
</file>

<file path=ppt/tags/tag28.xml><?xml version="1.0" encoding="utf-8"?>
<p:tagLst xmlns:a="http://schemas.openxmlformats.org/drawingml/2006/main" xmlns:r="http://schemas.openxmlformats.org/officeDocument/2006/relationships" xmlns:p="http://schemas.openxmlformats.org/presentationml/2006/main">
  <p:tag name="TIMING" val="|1|0.8|17.1"/>
</p:tagLst>
</file>

<file path=ppt/tags/tag29.xml><?xml version="1.0" encoding="utf-8"?>
<p:tagLst xmlns:a="http://schemas.openxmlformats.org/drawingml/2006/main" xmlns:r="http://schemas.openxmlformats.org/officeDocument/2006/relationships" xmlns:p="http://schemas.openxmlformats.org/presentationml/2006/main">
  <p:tag name="TIMING" val="|0.1|1.3"/>
</p:tagLst>
</file>

<file path=ppt/tags/tag3.xml><?xml version="1.0" encoding="utf-8"?>
<p:tagLst xmlns:a="http://schemas.openxmlformats.org/drawingml/2006/main" xmlns:r="http://schemas.openxmlformats.org/officeDocument/2006/relationships" xmlns:p="http://schemas.openxmlformats.org/presentationml/2006/main">
  <p:tag name="TIMING" val="|0.3|2.1"/>
</p:tagLst>
</file>

<file path=ppt/tags/tag30.xml><?xml version="1.0" encoding="utf-8"?>
<p:tagLst xmlns:a="http://schemas.openxmlformats.org/drawingml/2006/main" xmlns:r="http://schemas.openxmlformats.org/officeDocument/2006/relationships" xmlns:p="http://schemas.openxmlformats.org/presentationml/2006/main">
  <p:tag name="TIMING" val="|0.5|3.6|22.2|0.7"/>
</p:tagLst>
</file>

<file path=ppt/tags/tag31.xml><?xml version="1.0" encoding="utf-8"?>
<p:tagLst xmlns:a="http://schemas.openxmlformats.org/drawingml/2006/main" xmlns:r="http://schemas.openxmlformats.org/officeDocument/2006/relationships" xmlns:p="http://schemas.openxmlformats.org/presentationml/2006/main">
  <p:tag name="TIMING" val="|0.2|0.8"/>
</p:tagLst>
</file>

<file path=ppt/tags/tag32.xml><?xml version="1.0" encoding="utf-8"?>
<p:tagLst xmlns:a="http://schemas.openxmlformats.org/drawingml/2006/main" xmlns:r="http://schemas.openxmlformats.org/officeDocument/2006/relationships" xmlns:p="http://schemas.openxmlformats.org/presentationml/2006/main">
  <p:tag name="TIMING" val="|0.9|2.3"/>
</p:tagLst>
</file>

<file path=ppt/tags/tag33.xml><?xml version="1.0" encoding="utf-8"?>
<p:tagLst xmlns:a="http://schemas.openxmlformats.org/drawingml/2006/main" xmlns:r="http://schemas.openxmlformats.org/officeDocument/2006/relationships" xmlns:p="http://schemas.openxmlformats.org/presentationml/2006/main">
  <p:tag name="TIMING" val="|0.9|0.6|7.3|0.6|10.5|0.5"/>
</p:tagLst>
</file>

<file path=ppt/tags/tag34.xml><?xml version="1.0" encoding="utf-8"?>
<p:tagLst xmlns:a="http://schemas.openxmlformats.org/drawingml/2006/main" xmlns:r="http://schemas.openxmlformats.org/officeDocument/2006/relationships" xmlns:p="http://schemas.openxmlformats.org/presentationml/2006/main">
  <p:tag name="TIMING" val="|0.3|0.8"/>
</p:tagLst>
</file>

<file path=ppt/tags/tag35.xml><?xml version="1.0" encoding="utf-8"?>
<p:tagLst xmlns:a="http://schemas.openxmlformats.org/drawingml/2006/main" xmlns:r="http://schemas.openxmlformats.org/officeDocument/2006/relationships" xmlns:p="http://schemas.openxmlformats.org/presentationml/2006/main">
  <p:tag name="TIMING" val="|1.1|0.8|16.6|11.9|1.6|16.3|2.2"/>
</p:tagLst>
</file>

<file path=ppt/tags/tag36.xml><?xml version="1.0" encoding="utf-8"?>
<p:tagLst xmlns:a="http://schemas.openxmlformats.org/drawingml/2006/main" xmlns:r="http://schemas.openxmlformats.org/officeDocument/2006/relationships" xmlns:p="http://schemas.openxmlformats.org/presentationml/2006/main">
  <p:tag name="TIMING" val="|0.7|0.8|9|19.9"/>
</p:tagLst>
</file>

<file path=ppt/tags/tag37.xml><?xml version="1.0" encoding="utf-8"?>
<p:tagLst xmlns:a="http://schemas.openxmlformats.org/drawingml/2006/main" xmlns:r="http://schemas.openxmlformats.org/officeDocument/2006/relationships" xmlns:p="http://schemas.openxmlformats.org/presentationml/2006/main">
  <p:tag name="TIMING" val="|0.6|0.6"/>
</p:tagLst>
</file>

<file path=ppt/tags/tag38.xml><?xml version="1.0" encoding="utf-8"?>
<p:tagLst xmlns:a="http://schemas.openxmlformats.org/drawingml/2006/main" xmlns:r="http://schemas.openxmlformats.org/officeDocument/2006/relationships" xmlns:p="http://schemas.openxmlformats.org/presentationml/2006/main">
  <p:tag name="TIMING" val="|0.5"/>
</p:tagLst>
</file>

<file path=ppt/tags/tag4.xml><?xml version="1.0" encoding="utf-8"?>
<p:tagLst xmlns:a="http://schemas.openxmlformats.org/drawingml/2006/main" xmlns:r="http://schemas.openxmlformats.org/officeDocument/2006/relationships" xmlns:p="http://schemas.openxmlformats.org/presentationml/2006/main">
  <p:tag name="TIMING" val="|1.3|1.2|10.3|0.8|12.3|1.4"/>
</p:tagLst>
</file>

<file path=ppt/tags/tag5.xml><?xml version="1.0" encoding="utf-8"?>
<p:tagLst xmlns:a="http://schemas.openxmlformats.org/drawingml/2006/main" xmlns:r="http://schemas.openxmlformats.org/officeDocument/2006/relationships" xmlns:p="http://schemas.openxmlformats.org/presentationml/2006/main">
  <p:tag name="TIMING" val="|0|0.9|11.4"/>
</p:tagLst>
</file>

<file path=ppt/tags/tag6.xml><?xml version="1.0" encoding="utf-8"?>
<p:tagLst xmlns:a="http://schemas.openxmlformats.org/drawingml/2006/main" xmlns:r="http://schemas.openxmlformats.org/officeDocument/2006/relationships" xmlns:p="http://schemas.openxmlformats.org/presentationml/2006/main">
  <p:tag name="TIMING" val="|1.1"/>
</p:tagLst>
</file>

<file path=ppt/tags/tag7.xml><?xml version="1.0" encoding="utf-8"?>
<p:tagLst xmlns:a="http://schemas.openxmlformats.org/drawingml/2006/main" xmlns:r="http://schemas.openxmlformats.org/officeDocument/2006/relationships" xmlns:p="http://schemas.openxmlformats.org/presentationml/2006/main">
  <p:tag name="TIMING" val="|1.2"/>
</p:tagLst>
</file>

<file path=ppt/tags/tag8.xml><?xml version="1.0" encoding="utf-8"?>
<p:tagLst xmlns:a="http://schemas.openxmlformats.org/drawingml/2006/main" xmlns:r="http://schemas.openxmlformats.org/officeDocument/2006/relationships" xmlns:p="http://schemas.openxmlformats.org/presentationml/2006/main">
  <p:tag name="TIMING" val="|1.2|0.9|19.9|1.1|27.9|1.2"/>
</p:tagLst>
</file>

<file path=ppt/tags/tag9.xml><?xml version="1.0" encoding="utf-8"?>
<p:tagLst xmlns:a="http://schemas.openxmlformats.org/drawingml/2006/main" xmlns:r="http://schemas.openxmlformats.org/officeDocument/2006/relationships" xmlns:p="http://schemas.openxmlformats.org/presentationml/2006/main">
  <p:tag name="TIMING" val="|0.3|2|10.2|0.6|12.2|0.6"/>
</p:tagLst>
</file>

<file path=ppt/theme/theme1.xml><?xml version="1.0" encoding="utf-8"?>
<a:theme xmlns:a="http://schemas.openxmlformats.org/drawingml/2006/main" name="Office 主题​​">
  <a:themeElements>
    <a:clrScheme name="自定义 95">
      <a:dk1>
        <a:sysClr val="windowText" lastClr="000000"/>
      </a:dk1>
      <a:lt1>
        <a:sysClr val="window" lastClr="D2ECC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FFC000"/>
      </a:hlink>
      <a:folHlink>
        <a:srgbClr val="FFC000"/>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0000"/>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D2ECC8"/>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4673</TotalTime>
  <Words>5252</Words>
  <Application>Microsoft Office PowerPoint</Application>
  <PresentationFormat>全屏显示(16:9)</PresentationFormat>
  <Paragraphs>242</Paragraphs>
  <Slides>39</Slides>
  <Notes>2</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39</vt:i4>
      </vt:variant>
    </vt:vector>
  </HeadingPairs>
  <TitlesOfParts>
    <vt:vector size="48" baseType="lpstr">
      <vt:lpstr>等线</vt:lpstr>
      <vt:lpstr>黑体</vt:lpstr>
      <vt:lpstr>华文行楷</vt:lpstr>
      <vt:lpstr>华文中宋</vt:lpstr>
      <vt:lpstr>微软雅黑</vt:lpstr>
      <vt:lpstr>Arial</vt:lpstr>
      <vt:lpstr>Arial</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党建党政2018宪法修订内容学习与教育PPT模板</dc:title>
  <dc:creator>EiTin</dc:creator>
  <cp:lastModifiedBy>蔡乔</cp:lastModifiedBy>
  <cp:revision>946</cp:revision>
  <dcterms:created xsi:type="dcterms:W3CDTF">2017-12-09T17:43:00Z</dcterms:created>
  <dcterms:modified xsi:type="dcterms:W3CDTF">2020-07-23T02:59:32Z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2052-10.1.0.7229</vt:lpwstr>
  </property>
</Properties>
</file>